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257" r:id="rId3"/>
    <p:sldId id="258" r:id="rId4"/>
    <p:sldId id="260" r:id="rId5"/>
    <p:sldId id="259" r:id="rId6"/>
    <p:sldId id="262" r:id="rId7"/>
    <p:sldId id="263" r:id="rId8"/>
    <p:sldId id="267" r:id="rId9"/>
    <p:sldId id="264" r:id="rId10"/>
    <p:sldId id="268" r:id="rId11"/>
    <p:sldId id="270" r:id="rId12"/>
    <p:sldId id="269" r:id="rId13"/>
    <p:sldId id="271" r:id="rId14"/>
    <p:sldId id="272" r:id="rId15"/>
    <p:sldId id="273" r:id="rId16"/>
    <p:sldId id="274" r:id="rId17"/>
    <p:sldId id="275" r:id="rId18"/>
    <p:sldId id="276" r:id="rId19"/>
    <p:sldId id="277" r:id="rId20"/>
    <p:sldId id="278" r:id="rId21"/>
    <p:sldId id="279" r:id="rId22"/>
    <p:sldId id="281" r:id="rId23"/>
    <p:sldId id="280" r:id="rId24"/>
    <p:sldId id="282" r:id="rId25"/>
    <p:sldId id="283" r:id="rId26"/>
    <p:sldId id="284" r:id="rId27"/>
    <p:sldId id="286" r:id="rId28"/>
    <p:sldId id="287" r:id="rId29"/>
    <p:sldId id="288" r:id="rId30"/>
    <p:sldId id="289" r:id="rId31"/>
    <p:sldId id="290" r:id="rId32"/>
    <p:sldId id="291" r:id="rId33"/>
    <p:sldId id="292" r:id="rId34"/>
    <p:sldId id="293" r:id="rId35"/>
    <p:sldId id="294"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5" d="100"/>
          <a:sy n="85" d="100"/>
        </p:scale>
        <p:origin x="590" y="6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1/9/2023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1/9/2023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1/9/2023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1/9/2023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1/9/2023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1/9/2023</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1/9/2023</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1/9/2023</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1/9/2023</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1/9/2023</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researchgate.net/publication/359518651_Early_Stroke_Prediction_Using_Machine_Learning"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code/rohsikdak/stroke-disease/data"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00808"/>
            <a:ext cx="5087888" cy="685800"/>
          </a:xfrm>
        </p:spPr>
        <p:txBody>
          <a:bodyPr>
            <a:normAutofit/>
          </a:bodyPr>
          <a:lstStyle/>
          <a:p>
            <a:r>
              <a:rPr lang="en-US" sz="4000" dirty="0">
                <a:latin typeface="Calibri" panose="020F0502020204030204" pitchFamily="34" charset="0"/>
                <a:ea typeface="Calibri" panose="020F0502020204030204" pitchFamily="34" charset="0"/>
                <a:cs typeface="Calibri" panose="020F0502020204030204" pitchFamily="34" charset="0"/>
              </a:rPr>
              <a:t>Heart Stroke Prediction</a:t>
            </a:r>
          </a:p>
        </p:txBody>
      </p:sp>
      <p:sp>
        <p:nvSpPr>
          <p:cNvPr id="3" name="Subtitle 2"/>
          <p:cNvSpPr>
            <a:spLocks noGrp="1"/>
          </p:cNvSpPr>
          <p:nvPr>
            <p:ph type="subTitle" idx="1"/>
          </p:nvPr>
        </p:nvSpPr>
        <p:spPr>
          <a:xfrm>
            <a:off x="0" y="2386608"/>
            <a:ext cx="4098175" cy="394320"/>
          </a:xfrm>
        </p:spPr>
        <p:txBody>
          <a:bodyPr/>
          <a:lstStyle/>
          <a:p>
            <a:r>
              <a:rPr lang="en-US" dirty="0"/>
              <a:t>project</a:t>
            </a:r>
          </a:p>
        </p:txBody>
      </p:sp>
      <p:sp>
        <p:nvSpPr>
          <p:cNvPr id="4" name="Title 1">
            <a:extLst>
              <a:ext uri="{FF2B5EF4-FFF2-40B4-BE49-F238E27FC236}">
                <a16:creationId xmlns:a16="http://schemas.microsoft.com/office/drawing/2014/main" id="{A4927AC9-597D-8BE1-9DD9-E9E75A4EAADD}"/>
              </a:ext>
            </a:extLst>
          </p:cNvPr>
          <p:cNvSpPr txBox="1">
            <a:spLocks/>
          </p:cNvSpPr>
          <p:nvPr/>
        </p:nvSpPr>
        <p:spPr>
          <a:xfrm>
            <a:off x="0" y="0"/>
            <a:ext cx="5087888" cy="151216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5400" kern="1200">
                <a:solidFill>
                  <a:schemeClr val="accent1"/>
                </a:solidFill>
                <a:latin typeface="+mj-lt"/>
                <a:ea typeface="+mj-ea"/>
                <a:cs typeface="+mj-cs"/>
              </a:defRPr>
            </a:lvl1pPr>
          </a:lstStyle>
          <a:p>
            <a:pPr algn="ctr"/>
            <a:r>
              <a:rPr lang="en-US" sz="4000" dirty="0">
                <a:latin typeface="Calibri" panose="020F0502020204030204" pitchFamily="34" charset="0"/>
                <a:ea typeface="Calibri" panose="020F0502020204030204" pitchFamily="34" charset="0"/>
                <a:cs typeface="Calibri" panose="020F0502020204030204" pitchFamily="34" charset="0"/>
              </a:rPr>
              <a:t>MACHINE LEARNING (19CSE305)</a:t>
            </a:r>
          </a:p>
        </p:txBody>
      </p:sp>
      <p:sp>
        <p:nvSpPr>
          <p:cNvPr id="5" name="Subtitle 2">
            <a:extLst>
              <a:ext uri="{FF2B5EF4-FFF2-40B4-BE49-F238E27FC236}">
                <a16:creationId xmlns:a16="http://schemas.microsoft.com/office/drawing/2014/main" id="{AFE5395C-197C-A564-F669-6C62F873D58C}"/>
              </a:ext>
            </a:extLst>
          </p:cNvPr>
          <p:cNvSpPr txBox="1">
            <a:spLocks/>
          </p:cNvSpPr>
          <p:nvPr/>
        </p:nvSpPr>
        <p:spPr>
          <a:xfrm>
            <a:off x="0" y="3212976"/>
            <a:ext cx="4098175" cy="3943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SzPct val="100000"/>
              <a:buFont typeface="Arial" pitchFamily="34" charset="0"/>
              <a:buNone/>
              <a:defRPr sz="2000" kern="1200" cap="all" baseline="0">
                <a:solidFill>
                  <a:schemeClr val="tx1">
                    <a:lumMod val="50000"/>
                    <a:lumOff val="50000"/>
                  </a:schemeClr>
                </a:solidFill>
                <a:latin typeface="+mn-lt"/>
                <a:ea typeface="+mn-ea"/>
                <a:cs typeface="+mn-cs"/>
              </a:defRPr>
            </a:lvl1pPr>
            <a:lvl2pPr marL="457200" indent="0" algn="ctr" defTabSz="914400" rtl="0" eaLnBrk="1" latinLnBrk="0" hangingPunct="1">
              <a:lnSpc>
                <a:spcPct val="90000"/>
              </a:lnSpc>
              <a:spcBef>
                <a:spcPts val="600"/>
              </a:spcBef>
              <a:buSzPct val="100000"/>
              <a:buFont typeface="Arial"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600"/>
              </a:spcBef>
              <a:buSzPct val="100000"/>
              <a:buFont typeface="Arial"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600"/>
              </a:spcBef>
              <a:buSzPct val="100000"/>
              <a:buFont typeface="Arial"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400"/>
              </a:spcBef>
              <a:buSzPct val="100000"/>
              <a:buFont typeface="Arial" pitchFamily="34" charset="0"/>
              <a:buNone/>
              <a:defRPr sz="1600" kern="1200">
                <a:solidFill>
                  <a:schemeClr val="tx1">
                    <a:lumMod val="75000"/>
                    <a:lumOff val="25000"/>
                  </a:schemeClr>
                </a:solidFill>
                <a:latin typeface="+mn-lt"/>
                <a:ea typeface="+mn-ea"/>
                <a:cs typeface="+mn-cs"/>
              </a:defRPr>
            </a:lvl9pPr>
          </a:lstStyle>
          <a:p>
            <a:r>
              <a:rPr lang="en-US" dirty="0"/>
              <a:t>Contributors:</a:t>
            </a:r>
          </a:p>
        </p:txBody>
      </p:sp>
      <p:graphicFrame>
        <p:nvGraphicFramePr>
          <p:cNvPr id="6" name="Table 5">
            <a:extLst>
              <a:ext uri="{FF2B5EF4-FFF2-40B4-BE49-F238E27FC236}">
                <a16:creationId xmlns:a16="http://schemas.microsoft.com/office/drawing/2014/main" id="{CB5F951B-29BB-8BA6-25E1-BD3200D17A30}"/>
              </a:ext>
            </a:extLst>
          </p:cNvPr>
          <p:cNvGraphicFramePr/>
          <p:nvPr>
            <p:extLst>
              <p:ext uri="{D42A27DB-BD31-4B8C-83A1-F6EECF244321}">
                <p14:modId xmlns:p14="http://schemas.microsoft.com/office/powerpoint/2010/main" val="1280349837"/>
              </p:ext>
            </p:extLst>
          </p:nvPr>
        </p:nvGraphicFramePr>
        <p:xfrm>
          <a:off x="0" y="3652660"/>
          <a:ext cx="5087888" cy="3155036"/>
        </p:xfrm>
        <a:graphic>
          <a:graphicData uri="http://schemas.openxmlformats.org/drawingml/2006/table">
            <a:tbl>
              <a:tblPr firstRow="1" bandRow="1">
                <a:tableStyleId>{5C22544A-7EE6-4342-B048-85BDC9FD1C3A}</a:tableStyleId>
              </a:tblPr>
              <a:tblGrid>
                <a:gridCol w="2543944">
                  <a:extLst>
                    <a:ext uri="{9D8B030D-6E8A-4147-A177-3AD203B41FA5}">
                      <a16:colId xmlns:a16="http://schemas.microsoft.com/office/drawing/2014/main" val="20000"/>
                    </a:ext>
                  </a:extLst>
                </a:gridCol>
                <a:gridCol w="2543944">
                  <a:extLst>
                    <a:ext uri="{9D8B030D-6E8A-4147-A177-3AD203B41FA5}">
                      <a16:colId xmlns:a16="http://schemas.microsoft.com/office/drawing/2014/main" val="20001"/>
                    </a:ext>
                  </a:extLst>
                </a:gridCol>
              </a:tblGrid>
              <a:tr h="394711">
                <a:tc>
                  <a:txBody>
                    <a:bodyPr/>
                    <a:lstStyle/>
                    <a:p>
                      <a:pPr>
                        <a:buNone/>
                      </a:pPr>
                      <a:r>
                        <a:rPr lang="en-US" dirty="0"/>
                        <a:t> </a:t>
                      </a:r>
                      <a:r>
                        <a:rPr lang="en-US" dirty="0">
                          <a:solidFill>
                            <a:schemeClr val="tx1"/>
                          </a:solidFill>
                        </a:rPr>
                        <a:t> NAME : </a:t>
                      </a:r>
                    </a:p>
                  </a:txBody>
                  <a:tcPr>
                    <a:solidFill>
                      <a:schemeClr val="tx2">
                        <a:lumMod val="20000"/>
                        <a:lumOff val="80000"/>
                      </a:schemeClr>
                    </a:solidFill>
                  </a:tcPr>
                </a:tc>
                <a:tc>
                  <a:txBody>
                    <a:bodyPr/>
                    <a:lstStyle/>
                    <a:p>
                      <a:pPr>
                        <a:buNone/>
                      </a:pPr>
                      <a:r>
                        <a:rPr lang="en-US"/>
                        <a:t>  </a:t>
                      </a:r>
                      <a:r>
                        <a:rPr lang="en-US">
                          <a:solidFill>
                            <a:schemeClr val="tx1"/>
                          </a:solidFill>
                        </a:rPr>
                        <a:t>ROLL NO:</a:t>
                      </a:r>
                    </a:p>
                  </a:txBody>
                  <a:tcPr>
                    <a:solidFill>
                      <a:schemeClr val="tx2">
                        <a:lumMod val="20000"/>
                        <a:lumOff val="80000"/>
                      </a:schemeClr>
                    </a:solidFill>
                  </a:tcPr>
                </a:tc>
                <a:extLst>
                  <a:ext uri="{0D108BD9-81ED-4DB2-BD59-A6C34878D82A}">
                    <a16:rowId xmlns:a16="http://schemas.microsoft.com/office/drawing/2014/main" val="10000"/>
                  </a:ext>
                </a:extLst>
              </a:tr>
              <a:tr h="394711">
                <a:tc>
                  <a:txBody>
                    <a:bodyPr/>
                    <a:lstStyle/>
                    <a:p>
                      <a:pPr>
                        <a:buNone/>
                      </a:pPr>
                      <a:r>
                        <a:rPr lang="en-US" sz="1800" dirty="0">
                          <a:latin typeface="Calibri" panose="020F0502020204030204" pitchFamily="34" charset="0"/>
                          <a:ea typeface="Calibri" panose="020F0502020204030204" pitchFamily="34" charset="0"/>
                          <a:cs typeface="Calibri" panose="020F0502020204030204" pitchFamily="34" charset="0"/>
                          <a:sym typeface="+mn-ea"/>
                        </a:rPr>
                        <a:t>Alety Deepthi Reddy</a:t>
                      </a:r>
                      <a:endParaRPr lang="en-US"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buNone/>
                      </a:pPr>
                      <a:r>
                        <a:rPr lang="en-US" altLang="en-IN" sz="1800" kern="1200" dirty="0">
                          <a:solidFill>
                            <a:schemeClr val="dk1"/>
                          </a:solidFill>
                          <a:latin typeface="Calibri" panose="020F0502020204030204" pitchFamily="34" charset="0"/>
                          <a:ea typeface="Calibri" panose="020F0502020204030204" pitchFamily="34" charset="0"/>
                          <a:cs typeface="Calibri" panose="020F0502020204030204" pitchFamily="34" charset="0"/>
                          <a:sym typeface="+mn-ea"/>
                        </a:rPr>
                        <a:t>CB.EN.U4CSE20603</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394711">
                <a:tc>
                  <a:txBody>
                    <a:bodyPr/>
                    <a:lstStyle/>
                    <a:p>
                      <a:pPr marL="0" algn="l" defTabSz="914400" rtl="0" eaLnBrk="1" latinLnBrk="0" hangingPunct="1">
                        <a:buNone/>
                      </a:pPr>
                      <a:r>
                        <a:rPr lang="en-IN" sz="1800" kern="1200" dirty="0">
                          <a:solidFill>
                            <a:schemeClr val="dk1"/>
                          </a:solidFill>
                          <a:latin typeface="Calibri" panose="020F0502020204030204" pitchFamily="34" charset="0"/>
                          <a:ea typeface="Calibri" panose="020F0502020204030204" pitchFamily="34" charset="0"/>
                          <a:cs typeface="Calibri" panose="020F0502020204030204" pitchFamily="34" charset="0"/>
                        </a:rPr>
                        <a:t>G Harshavardhan Tadikonda</a:t>
                      </a:r>
                    </a:p>
                  </a:txBody>
                  <a:tcPr/>
                </a:tc>
                <a:tc>
                  <a:txBody>
                    <a:bodyPr/>
                    <a:lstStyle/>
                    <a:p>
                      <a:pPr marL="0" algn="l" defTabSz="914400" rtl="0" eaLnBrk="1" latinLnBrk="0" hangingPunct="1">
                        <a:buNone/>
                      </a:pPr>
                      <a:r>
                        <a:rPr lang="en-US" altLang="en-IN" sz="1800" kern="1200" dirty="0">
                          <a:solidFill>
                            <a:schemeClr val="dk1"/>
                          </a:solidFill>
                          <a:latin typeface="Calibri" panose="020F0502020204030204" pitchFamily="34" charset="0"/>
                          <a:ea typeface="Calibri" panose="020F0502020204030204" pitchFamily="34" charset="0"/>
                          <a:cs typeface="Calibri" panose="020F0502020204030204" pitchFamily="34" charset="0"/>
                          <a:sym typeface="+mn-ea"/>
                        </a:rPr>
                        <a:t>CB.EN.U4CSE20621</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394711">
                <a:tc>
                  <a:txBody>
                    <a:bodyPr/>
                    <a:lstStyle/>
                    <a:p>
                      <a:r>
                        <a:rPr lang="en-IN" sz="1800" kern="1200" dirty="0">
                          <a:solidFill>
                            <a:schemeClr val="dk1"/>
                          </a:solidFill>
                          <a:latin typeface="Calibri" panose="020F0502020204030204" pitchFamily="34" charset="0"/>
                          <a:ea typeface="Calibri" panose="020F0502020204030204" pitchFamily="34" charset="0"/>
                          <a:cs typeface="Calibri" panose="020F0502020204030204" pitchFamily="34" charset="0"/>
                        </a:rPr>
                        <a:t>M V S Karthik</a:t>
                      </a:r>
                    </a:p>
                  </a:txBody>
                  <a:tcPr/>
                </a:tc>
                <a:tc>
                  <a:txBody>
                    <a:bodyPr/>
                    <a:lstStyle/>
                    <a:p>
                      <a:pPr marL="0" algn="l" defTabSz="914400" rtl="0" eaLnBrk="1" latinLnBrk="0" hangingPunct="1">
                        <a:buNone/>
                      </a:pPr>
                      <a:r>
                        <a:rPr lang="en-US" altLang="en-IN" sz="1800" kern="1200" dirty="0">
                          <a:solidFill>
                            <a:schemeClr val="dk1"/>
                          </a:solidFill>
                          <a:latin typeface="Calibri" panose="020F0502020204030204" pitchFamily="34" charset="0"/>
                          <a:ea typeface="Calibri" panose="020F0502020204030204" pitchFamily="34" charset="0"/>
                          <a:cs typeface="Calibri" panose="020F0502020204030204" pitchFamily="34" charset="0"/>
                          <a:sym typeface="+mn-ea"/>
                        </a:rPr>
                        <a:t>CB.EN.U4CSE20639</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3"/>
                  </a:ext>
                </a:extLst>
              </a:tr>
              <a:tr h="394711">
                <a:tc>
                  <a:txBody>
                    <a:bodyPr/>
                    <a:lstStyle/>
                    <a:p>
                      <a:r>
                        <a:rPr lang="en-IN" sz="1800" kern="1200" dirty="0">
                          <a:solidFill>
                            <a:schemeClr val="dk1"/>
                          </a:solidFill>
                          <a:latin typeface="Calibri" panose="020F0502020204030204" pitchFamily="34" charset="0"/>
                          <a:ea typeface="Calibri" panose="020F0502020204030204" pitchFamily="34" charset="0"/>
                          <a:cs typeface="Calibri" panose="020F0502020204030204" pitchFamily="34" charset="0"/>
                        </a:rPr>
                        <a:t>Sathi Lakshmi Priyatha Reddy</a:t>
                      </a:r>
                    </a:p>
                  </a:txBody>
                  <a:tcPr/>
                </a:tc>
                <a:tc>
                  <a:txBody>
                    <a:bodyPr/>
                    <a:lstStyle/>
                    <a:p>
                      <a:pPr marL="0" algn="l" defTabSz="914400" rtl="0" eaLnBrk="1" latinLnBrk="0" hangingPunct="1">
                        <a:buNone/>
                      </a:pPr>
                      <a:r>
                        <a:rPr lang="en-US" altLang="en-IN" sz="1800" kern="1200" dirty="0">
                          <a:solidFill>
                            <a:schemeClr val="dk1"/>
                          </a:solidFill>
                          <a:latin typeface="Calibri" panose="020F0502020204030204" pitchFamily="34" charset="0"/>
                          <a:ea typeface="Calibri" panose="020F0502020204030204" pitchFamily="34" charset="0"/>
                          <a:cs typeface="Calibri" panose="020F0502020204030204" pitchFamily="34" charset="0"/>
                          <a:sym typeface="+mn-ea"/>
                        </a:rPr>
                        <a:t>CB.EN.U4CSE20654</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4"/>
                  </a:ext>
                </a:extLst>
              </a:tr>
              <a:tr h="690743">
                <a:tc>
                  <a:txBody>
                    <a:bodyPr/>
                    <a:lstStyle/>
                    <a:p>
                      <a:r>
                        <a:rPr lang="en-IN" sz="1800" kern="1200" dirty="0">
                          <a:solidFill>
                            <a:schemeClr val="dk1"/>
                          </a:solidFill>
                          <a:latin typeface="Calibri" panose="020F0502020204030204" pitchFamily="34" charset="0"/>
                          <a:ea typeface="Calibri" panose="020F0502020204030204" pitchFamily="34" charset="0"/>
                          <a:cs typeface="Calibri" panose="020F0502020204030204" pitchFamily="34" charset="0"/>
                        </a:rPr>
                        <a:t>Vaidehi Sridhar</a:t>
                      </a:r>
                    </a:p>
                  </a:txBody>
                  <a:tcPr/>
                </a:tc>
                <a:tc>
                  <a:txBody>
                    <a:bodyPr/>
                    <a:lstStyle/>
                    <a:p>
                      <a:pPr marL="0" algn="l" defTabSz="914400" rtl="0" eaLnBrk="1" latinLnBrk="0" hangingPunct="1">
                        <a:buNone/>
                      </a:pPr>
                      <a:r>
                        <a:rPr lang="en-US" altLang="en-IN" sz="1800" kern="1200" dirty="0">
                          <a:solidFill>
                            <a:schemeClr val="dk1"/>
                          </a:solidFill>
                          <a:latin typeface="Calibri" panose="020F0502020204030204" pitchFamily="34" charset="0"/>
                          <a:ea typeface="Calibri" panose="020F0502020204030204" pitchFamily="34" charset="0"/>
                          <a:cs typeface="Calibri" panose="020F0502020204030204" pitchFamily="34" charset="0"/>
                          <a:sym typeface="+mn-ea"/>
                        </a:rPr>
                        <a:t>CB.EN.U4CSE20668</a:t>
                      </a:r>
                      <a:endParaRPr lang="en-US" sz="1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5BBE3-3008-A124-7721-9F0933458AF6}"/>
              </a:ext>
            </a:extLst>
          </p:cNvPr>
          <p:cNvPicPr>
            <a:picLocks noChangeAspect="1"/>
          </p:cNvPicPr>
          <p:nvPr/>
        </p:nvPicPr>
        <p:blipFill>
          <a:blip r:embed="rId2"/>
          <a:stretch>
            <a:fillRect/>
          </a:stretch>
        </p:blipFill>
        <p:spPr>
          <a:xfrm>
            <a:off x="191345" y="188642"/>
            <a:ext cx="3024336" cy="3546278"/>
          </a:xfrm>
          <a:prstGeom prst="rect">
            <a:avLst/>
          </a:prstGeom>
        </p:spPr>
      </p:pic>
      <p:pic>
        <p:nvPicPr>
          <p:cNvPr id="8" name="Picture 7">
            <a:extLst>
              <a:ext uri="{FF2B5EF4-FFF2-40B4-BE49-F238E27FC236}">
                <a16:creationId xmlns:a16="http://schemas.microsoft.com/office/drawing/2014/main" id="{D6BA0DFC-217D-0D9A-2F2D-745BAEE805C9}"/>
              </a:ext>
            </a:extLst>
          </p:cNvPr>
          <p:cNvPicPr>
            <a:picLocks noChangeAspect="1"/>
          </p:cNvPicPr>
          <p:nvPr/>
        </p:nvPicPr>
        <p:blipFill>
          <a:blip r:embed="rId3"/>
          <a:stretch>
            <a:fillRect/>
          </a:stretch>
        </p:blipFill>
        <p:spPr>
          <a:xfrm>
            <a:off x="3791744" y="188641"/>
            <a:ext cx="4536504" cy="3282827"/>
          </a:xfrm>
          <a:prstGeom prst="rect">
            <a:avLst/>
          </a:prstGeom>
        </p:spPr>
      </p:pic>
      <p:pic>
        <p:nvPicPr>
          <p:cNvPr id="10" name="Picture 9">
            <a:extLst>
              <a:ext uri="{FF2B5EF4-FFF2-40B4-BE49-F238E27FC236}">
                <a16:creationId xmlns:a16="http://schemas.microsoft.com/office/drawing/2014/main" id="{90A5BBBD-D956-24A8-46A7-3CC53E5E01AE}"/>
              </a:ext>
            </a:extLst>
          </p:cNvPr>
          <p:cNvPicPr>
            <a:picLocks noChangeAspect="1"/>
          </p:cNvPicPr>
          <p:nvPr/>
        </p:nvPicPr>
        <p:blipFill>
          <a:blip r:embed="rId4"/>
          <a:stretch>
            <a:fillRect/>
          </a:stretch>
        </p:blipFill>
        <p:spPr>
          <a:xfrm>
            <a:off x="7338036" y="3575666"/>
            <a:ext cx="4631152" cy="3247129"/>
          </a:xfrm>
          <a:prstGeom prst="rect">
            <a:avLst/>
          </a:prstGeom>
        </p:spPr>
      </p:pic>
      <p:pic>
        <p:nvPicPr>
          <p:cNvPr id="12" name="Picture 11">
            <a:extLst>
              <a:ext uri="{FF2B5EF4-FFF2-40B4-BE49-F238E27FC236}">
                <a16:creationId xmlns:a16="http://schemas.microsoft.com/office/drawing/2014/main" id="{EC6FC665-5904-979C-A553-382BFFED92B6}"/>
              </a:ext>
            </a:extLst>
          </p:cNvPr>
          <p:cNvPicPr>
            <a:picLocks noChangeAspect="1"/>
          </p:cNvPicPr>
          <p:nvPr/>
        </p:nvPicPr>
        <p:blipFill>
          <a:blip r:embed="rId5"/>
          <a:stretch>
            <a:fillRect/>
          </a:stretch>
        </p:blipFill>
        <p:spPr>
          <a:xfrm>
            <a:off x="3431704" y="3575666"/>
            <a:ext cx="3758543" cy="3251723"/>
          </a:xfrm>
          <a:prstGeom prst="rect">
            <a:avLst/>
          </a:prstGeom>
        </p:spPr>
      </p:pic>
    </p:spTree>
    <p:extLst>
      <p:ext uri="{BB962C8B-B14F-4D97-AF65-F5344CB8AC3E}">
        <p14:creationId xmlns:p14="http://schemas.microsoft.com/office/powerpoint/2010/main" val="309734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DATA VISUALIZATION</a:t>
            </a:r>
          </a:p>
        </p:txBody>
      </p:sp>
      <p:sp>
        <p:nvSpPr>
          <p:cNvPr id="3" name="Content Placeholder 2"/>
          <p:cNvSpPr>
            <a:spLocks noGrp="1"/>
          </p:cNvSpPr>
          <p:nvPr>
            <p:ph sz="half" idx="1"/>
          </p:nvPr>
        </p:nvSpPr>
        <p:spPr>
          <a:xfrm>
            <a:off x="119336" y="1700808"/>
            <a:ext cx="11767356" cy="5040560"/>
          </a:xfrm>
        </p:spPr>
        <p:txBody>
          <a:bodyPr>
            <a:normAutofit/>
          </a:bodyPr>
          <a:lstStyle/>
          <a:p>
            <a:r>
              <a:rPr lang="en-US" sz="2200" dirty="0"/>
              <a:t>Data visualization is the representation of data through use of common graphics, such as charts, plots, infographics, and even animations. These visual displays of information communicate complex data relationships and data-driven insights in a way that is easy to understand.</a:t>
            </a:r>
          </a:p>
          <a:p>
            <a:endParaRPr lang="en-US" sz="2200" dirty="0"/>
          </a:p>
        </p:txBody>
      </p:sp>
      <p:pic>
        <p:nvPicPr>
          <p:cNvPr id="8" name="Picture 7">
            <a:extLst>
              <a:ext uri="{FF2B5EF4-FFF2-40B4-BE49-F238E27FC236}">
                <a16:creationId xmlns:a16="http://schemas.microsoft.com/office/drawing/2014/main" id="{84BCB8B6-CE48-3EC4-1E22-3C7B20ED123E}"/>
              </a:ext>
            </a:extLst>
          </p:cNvPr>
          <p:cNvPicPr>
            <a:picLocks noChangeAspect="1"/>
          </p:cNvPicPr>
          <p:nvPr/>
        </p:nvPicPr>
        <p:blipFill>
          <a:blip r:embed="rId2"/>
          <a:stretch>
            <a:fillRect/>
          </a:stretch>
        </p:blipFill>
        <p:spPr>
          <a:xfrm>
            <a:off x="479377" y="3212976"/>
            <a:ext cx="3409326" cy="3168352"/>
          </a:xfrm>
          <a:prstGeom prst="rect">
            <a:avLst/>
          </a:prstGeom>
        </p:spPr>
      </p:pic>
      <p:pic>
        <p:nvPicPr>
          <p:cNvPr id="11" name="Picture 10">
            <a:extLst>
              <a:ext uri="{FF2B5EF4-FFF2-40B4-BE49-F238E27FC236}">
                <a16:creationId xmlns:a16="http://schemas.microsoft.com/office/drawing/2014/main" id="{284BD455-EDB2-C5F5-FCC0-F741FF89DE95}"/>
              </a:ext>
            </a:extLst>
          </p:cNvPr>
          <p:cNvPicPr>
            <a:picLocks noChangeAspect="1"/>
          </p:cNvPicPr>
          <p:nvPr/>
        </p:nvPicPr>
        <p:blipFill>
          <a:blip r:embed="rId3"/>
          <a:stretch>
            <a:fillRect/>
          </a:stretch>
        </p:blipFill>
        <p:spPr>
          <a:xfrm>
            <a:off x="4104999" y="3208530"/>
            <a:ext cx="3994225" cy="3168352"/>
          </a:xfrm>
          <a:prstGeom prst="rect">
            <a:avLst/>
          </a:prstGeom>
        </p:spPr>
      </p:pic>
      <p:pic>
        <p:nvPicPr>
          <p:cNvPr id="13" name="Picture 12">
            <a:extLst>
              <a:ext uri="{FF2B5EF4-FFF2-40B4-BE49-F238E27FC236}">
                <a16:creationId xmlns:a16="http://schemas.microsoft.com/office/drawing/2014/main" id="{78A59683-778F-EBAE-30A6-C602D193B4FE}"/>
              </a:ext>
            </a:extLst>
          </p:cNvPr>
          <p:cNvPicPr>
            <a:picLocks noChangeAspect="1"/>
          </p:cNvPicPr>
          <p:nvPr/>
        </p:nvPicPr>
        <p:blipFill>
          <a:blip r:embed="rId4"/>
          <a:stretch>
            <a:fillRect/>
          </a:stretch>
        </p:blipFill>
        <p:spPr>
          <a:xfrm>
            <a:off x="8414882" y="3208530"/>
            <a:ext cx="3460815" cy="3168352"/>
          </a:xfrm>
          <a:prstGeom prst="rect">
            <a:avLst/>
          </a:prstGeom>
        </p:spPr>
      </p:pic>
    </p:spTree>
    <p:extLst>
      <p:ext uri="{BB962C8B-B14F-4D97-AF65-F5344CB8AC3E}">
        <p14:creationId xmlns:p14="http://schemas.microsoft.com/office/powerpoint/2010/main" val="2009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26B53A-EBBF-6540-5236-CE6710B8935E}"/>
              </a:ext>
            </a:extLst>
          </p:cNvPr>
          <p:cNvPicPr>
            <a:picLocks noChangeAspect="1"/>
          </p:cNvPicPr>
          <p:nvPr/>
        </p:nvPicPr>
        <p:blipFill>
          <a:blip r:embed="rId2"/>
          <a:stretch>
            <a:fillRect/>
          </a:stretch>
        </p:blipFill>
        <p:spPr>
          <a:xfrm>
            <a:off x="-1778" y="0"/>
            <a:ext cx="7344816" cy="3707964"/>
          </a:xfrm>
          <a:prstGeom prst="rect">
            <a:avLst/>
          </a:prstGeom>
        </p:spPr>
      </p:pic>
      <p:pic>
        <p:nvPicPr>
          <p:cNvPr id="9" name="Picture 8">
            <a:extLst>
              <a:ext uri="{FF2B5EF4-FFF2-40B4-BE49-F238E27FC236}">
                <a16:creationId xmlns:a16="http://schemas.microsoft.com/office/drawing/2014/main" id="{5E4EB50E-A116-F96C-57ED-5F8039688525}"/>
              </a:ext>
            </a:extLst>
          </p:cNvPr>
          <p:cNvPicPr>
            <a:picLocks noChangeAspect="1"/>
          </p:cNvPicPr>
          <p:nvPr/>
        </p:nvPicPr>
        <p:blipFill>
          <a:blip r:embed="rId3"/>
          <a:stretch>
            <a:fillRect/>
          </a:stretch>
        </p:blipFill>
        <p:spPr>
          <a:xfrm>
            <a:off x="4278472" y="3802233"/>
            <a:ext cx="3635055" cy="2979678"/>
          </a:xfrm>
          <a:prstGeom prst="rect">
            <a:avLst/>
          </a:prstGeom>
        </p:spPr>
      </p:pic>
      <p:sp>
        <p:nvSpPr>
          <p:cNvPr id="10" name="Content Placeholder 2">
            <a:extLst>
              <a:ext uri="{FF2B5EF4-FFF2-40B4-BE49-F238E27FC236}">
                <a16:creationId xmlns:a16="http://schemas.microsoft.com/office/drawing/2014/main" id="{7E12EB16-D35E-0A01-B6E8-24A9DBDC159D}"/>
              </a:ext>
            </a:extLst>
          </p:cNvPr>
          <p:cNvSpPr txBox="1">
            <a:spLocks/>
          </p:cNvSpPr>
          <p:nvPr/>
        </p:nvSpPr>
        <p:spPr>
          <a:xfrm rot="20755329">
            <a:off x="1589931" y="4889619"/>
            <a:ext cx="2354113" cy="778519"/>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Box Plot with Outliers</a:t>
            </a:r>
          </a:p>
        </p:txBody>
      </p:sp>
      <p:pic>
        <p:nvPicPr>
          <p:cNvPr id="12" name="Picture 11">
            <a:extLst>
              <a:ext uri="{FF2B5EF4-FFF2-40B4-BE49-F238E27FC236}">
                <a16:creationId xmlns:a16="http://schemas.microsoft.com/office/drawing/2014/main" id="{4CC2ACD1-CD07-AD61-8854-A60DD6607506}"/>
              </a:ext>
            </a:extLst>
          </p:cNvPr>
          <p:cNvPicPr>
            <a:picLocks noChangeAspect="1"/>
          </p:cNvPicPr>
          <p:nvPr/>
        </p:nvPicPr>
        <p:blipFill>
          <a:blip r:embed="rId4"/>
          <a:stretch>
            <a:fillRect/>
          </a:stretch>
        </p:blipFill>
        <p:spPr>
          <a:xfrm>
            <a:off x="8184232" y="3789040"/>
            <a:ext cx="3601392" cy="2979678"/>
          </a:xfrm>
          <a:prstGeom prst="rect">
            <a:avLst/>
          </a:prstGeom>
        </p:spPr>
      </p:pic>
      <p:sp>
        <p:nvSpPr>
          <p:cNvPr id="13" name="Content Placeholder 2">
            <a:extLst>
              <a:ext uri="{FF2B5EF4-FFF2-40B4-BE49-F238E27FC236}">
                <a16:creationId xmlns:a16="http://schemas.microsoft.com/office/drawing/2014/main" id="{46698ED5-B526-56D7-97C3-243D49976052}"/>
              </a:ext>
            </a:extLst>
          </p:cNvPr>
          <p:cNvSpPr txBox="1">
            <a:spLocks/>
          </p:cNvSpPr>
          <p:nvPr/>
        </p:nvSpPr>
        <p:spPr>
          <a:xfrm rot="20755329">
            <a:off x="9123760" y="2649333"/>
            <a:ext cx="2586434" cy="939578"/>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Box Plot without Outliers</a:t>
            </a:r>
          </a:p>
        </p:txBody>
      </p:sp>
    </p:spTree>
    <p:extLst>
      <p:ext uri="{BB962C8B-B14F-4D97-AF65-F5344CB8AC3E}">
        <p14:creationId xmlns:p14="http://schemas.microsoft.com/office/powerpoint/2010/main" val="281494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CE1288-56BE-3F6F-E2B1-E0EA8CD9CC96}"/>
              </a:ext>
            </a:extLst>
          </p:cNvPr>
          <p:cNvPicPr>
            <a:picLocks noChangeAspect="1"/>
          </p:cNvPicPr>
          <p:nvPr/>
        </p:nvPicPr>
        <p:blipFill>
          <a:blip r:embed="rId2"/>
          <a:stretch>
            <a:fillRect/>
          </a:stretch>
        </p:blipFill>
        <p:spPr>
          <a:xfrm>
            <a:off x="325651" y="476671"/>
            <a:ext cx="3619814" cy="2819644"/>
          </a:xfrm>
          <a:prstGeom prst="rect">
            <a:avLst/>
          </a:prstGeom>
        </p:spPr>
      </p:pic>
      <p:sp>
        <p:nvSpPr>
          <p:cNvPr id="7" name="Content Placeholder 2">
            <a:extLst>
              <a:ext uri="{FF2B5EF4-FFF2-40B4-BE49-F238E27FC236}">
                <a16:creationId xmlns:a16="http://schemas.microsoft.com/office/drawing/2014/main" id="{EC4BDB0B-B8F7-E672-0DD0-ED1EEAFF0ACE}"/>
              </a:ext>
            </a:extLst>
          </p:cNvPr>
          <p:cNvSpPr txBox="1">
            <a:spLocks/>
          </p:cNvSpPr>
          <p:nvPr/>
        </p:nvSpPr>
        <p:spPr>
          <a:xfrm>
            <a:off x="321259" y="49940"/>
            <a:ext cx="3888433" cy="42673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Bar Plot Based - Stroke</a:t>
            </a:r>
          </a:p>
        </p:txBody>
      </p:sp>
      <p:pic>
        <p:nvPicPr>
          <p:cNvPr id="11" name="Picture 10">
            <a:extLst>
              <a:ext uri="{FF2B5EF4-FFF2-40B4-BE49-F238E27FC236}">
                <a16:creationId xmlns:a16="http://schemas.microsoft.com/office/drawing/2014/main" id="{95DA79CB-2C2D-21EA-DAC1-9216A01CECDB}"/>
              </a:ext>
            </a:extLst>
          </p:cNvPr>
          <p:cNvPicPr>
            <a:picLocks noChangeAspect="1"/>
          </p:cNvPicPr>
          <p:nvPr/>
        </p:nvPicPr>
        <p:blipFill>
          <a:blip r:embed="rId3"/>
          <a:stretch>
            <a:fillRect/>
          </a:stretch>
        </p:blipFill>
        <p:spPr>
          <a:xfrm>
            <a:off x="6374468" y="507812"/>
            <a:ext cx="5616427" cy="4663844"/>
          </a:xfrm>
          <a:prstGeom prst="rect">
            <a:avLst/>
          </a:prstGeom>
        </p:spPr>
      </p:pic>
      <p:sp>
        <p:nvSpPr>
          <p:cNvPr id="16" name="Content Placeholder 2">
            <a:extLst>
              <a:ext uri="{FF2B5EF4-FFF2-40B4-BE49-F238E27FC236}">
                <a16:creationId xmlns:a16="http://schemas.microsoft.com/office/drawing/2014/main" id="{BD6AB1B0-73EB-8825-06D4-E382EAEDE81B}"/>
              </a:ext>
            </a:extLst>
          </p:cNvPr>
          <p:cNvSpPr txBox="1">
            <a:spLocks/>
          </p:cNvSpPr>
          <p:nvPr/>
        </p:nvSpPr>
        <p:spPr>
          <a:xfrm>
            <a:off x="6374468" y="49940"/>
            <a:ext cx="5184577" cy="42673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LM Plot Based – Avg Glucose Level</a:t>
            </a:r>
          </a:p>
        </p:txBody>
      </p:sp>
      <p:pic>
        <p:nvPicPr>
          <p:cNvPr id="18" name="Picture 17">
            <a:extLst>
              <a:ext uri="{FF2B5EF4-FFF2-40B4-BE49-F238E27FC236}">
                <a16:creationId xmlns:a16="http://schemas.microsoft.com/office/drawing/2014/main" id="{DDB98AB6-B7ED-970E-6080-C3E44DC1FC4A}"/>
              </a:ext>
            </a:extLst>
          </p:cNvPr>
          <p:cNvPicPr>
            <a:picLocks noChangeAspect="1"/>
          </p:cNvPicPr>
          <p:nvPr/>
        </p:nvPicPr>
        <p:blipFill>
          <a:blip r:embed="rId4"/>
          <a:stretch>
            <a:fillRect/>
          </a:stretch>
        </p:blipFill>
        <p:spPr>
          <a:xfrm>
            <a:off x="321259" y="3561686"/>
            <a:ext cx="4047623" cy="3173337"/>
          </a:xfrm>
          <a:prstGeom prst="rect">
            <a:avLst/>
          </a:prstGeom>
        </p:spPr>
      </p:pic>
      <p:sp>
        <p:nvSpPr>
          <p:cNvPr id="19" name="Content Placeholder 2">
            <a:extLst>
              <a:ext uri="{FF2B5EF4-FFF2-40B4-BE49-F238E27FC236}">
                <a16:creationId xmlns:a16="http://schemas.microsoft.com/office/drawing/2014/main" id="{91681B75-4541-79A8-AF83-E1138C7685BB}"/>
              </a:ext>
            </a:extLst>
          </p:cNvPr>
          <p:cNvSpPr txBox="1">
            <a:spLocks/>
          </p:cNvSpPr>
          <p:nvPr/>
        </p:nvSpPr>
        <p:spPr>
          <a:xfrm>
            <a:off x="4368882" y="5733256"/>
            <a:ext cx="4978117" cy="42673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Seaborn Plot -  Avg Glucose Level</a:t>
            </a:r>
          </a:p>
        </p:txBody>
      </p:sp>
    </p:spTree>
    <p:extLst>
      <p:ext uri="{BB962C8B-B14F-4D97-AF65-F5344CB8AC3E}">
        <p14:creationId xmlns:p14="http://schemas.microsoft.com/office/powerpoint/2010/main" val="417294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8953E-9CBA-FB7C-8571-F1BE43A4E83C}"/>
              </a:ext>
            </a:extLst>
          </p:cNvPr>
          <p:cNvPicPr>
            <a:picLocks noChangeAspect="1"/>
          </p:cNvPicPr>
          <p:nvPr/>
        </p:nvPicPr>
        <p:blipFill>
          <a:blip r:embed="rId2"/>
          <a:stretch>
            <a:fillRect/>
          </a:stretch>
        </p:blipFill>
        <p:spPr>
          <a:xfrm>
            <a:off x="263351" y="116632"/>
            <a:ext cx="4392489" cy="3254972"/>
          </a:xfrm>
          <a:prstGeom prst="rect">
            <a:avLst/>
          </a:prstGeom>
        </p:spPr>
      </p:pic>
      <p:pic>
        <p:nvPicPr>
          <p:cNvPr id="8" name="Picture 7">
            <a:extLst>
              <a:ext uri="{FF2B5EF4-FFF2-40B4-BE49-F238E27FC236}">
                <a16:creationId xmlns:a16="http://schemas.microsoft.com/office/drawing/2014/main" id="{4C1D2074-D5E6-B0F3-E49E-B8828A58D77E}"/>
              </a:ext>
            </a:extLst>
          </p:cNvPr>
          <p:cNvPicPr>
            <a:picLocks noChangeAspect="1"/>
          </p:cNvPicPr>
          <p:nvPr/>
        </p:nvPicPr>
        <p:blipFill>
          <a:blip r:embed="rId3"/>
          <a:stretch>
            <a:fillRect/>
          </a:stretch>
        </p:blipFill>
        <p:spPr>
          <a:xfrm>
            <a:off x="7680176" y="151166"/>
            <a:ext cx="4122001" cy="4090414"/>
          </a:xfrm>
          <a:prstGeom prst="rect">
            <a:avLst/>
          </a:prstGeom>
        </p:spPr>
      </p:pic>
      <p:sp>
        <p:nvSpPr>
          <p:cNvPr id="9" name="Content Placeholder 2">
            <a:extLst>
              <a:ext uri="{FF2B5EF4-FFF2-40B4-BE49-F238E27FC236}">
                <a16:creationId xmlns:a16="http://schemas.microsoft.com/office/drawing/2014/main" id="{ADF27595-46AF-B167-BF56-33D3C2948E37}"/>
              </a:ext>
            </a:extLst>
          </p:cNvPr>
          <p:cNvSpPr txBox="1">
            <a:spLocks/>
          </p:cNvSpPr>
          <p:nvPr/>
        </p:nvSpPr>
        <p:spPr>
          <a:xfrm rot="21097680">
            <a:off x="4950992" y="1400312"/>
            <a:ext cx="2556737" cy="1072217"/>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Joint Plot – Avg Glucose Level, BMI</a:t>
            </a:r>
          </a:p>
        </p:txBody>
      </p:sp>
      <p:pic>
        <p:nvPicPr>
          <p:cNvPr id="12" name="Picture 11">
            <a:extLst>
              <a:ext uri="{FF2B5EF4-FFF2-40B4-BE49-F238E27FC236}">
                <a16:creationId xmlns:a16="http://schemas.microsoft.com/office/drawing/2014/main" id="{4623FBA2-473F-9C4E-8FE1-0B11BB3C6283}"/>
              </a:ext>
            </a:extLst>
          </p:cNvPr>
          <p:cNvPicPr>
            <a:picLocks noChangeAspect="1"/>
          </p:cNvPicPr>
          <p:nvPr/>
        </p:nvPicPr>
        <p:blipFill>
          <a:blip r:embed="rId4"/>
          <a:stretch>
            <a:fillRect/>
          </a:stretch>
        </p:blipFill>
        <p:spPr>
          <a:xfrm>
            <a:off x="2855640" y="3429000"/>
            <a:ext cx="4608512" cy="3345214"/>
          </a:xfrm>
          <a:prstGeom prst="rect">
            <a:avLst/>
          </a:prstGeom>
        </p:spPr>
      </p:pic>
    </p:spTree>
    <p:extLst>
      <p:ext uri="{BB962C8B-B14F-4D97-AF65-F5344CB8AC3E}">
        <p14:creationId xmlns:p14="http://schemas.microsoft.com/office/powerpoint/2010/main" val="31319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6FB376-B1A8-217E-7D07-145571188227}"/>
              </a:ext>
            </a:extLst>
          </p:cNvPr>
          <p:cNvPicPr>
            <a:picLocks noChangeAspect="1"/>
          </p:cNvPicPr>
          <p:nvPr/>
        </p:nvPicPr>
        <p:blipFill>
          <a:blip r:embed="rId2"/>
          <a:stretch>
            <a:fillRect/>
          </a:stretch>
        </p:blipFill>
        <p:spPr>
          <a:xfrm>
            <a:off x="0" y="0"/>
            <a:ext cx="5745503" cy="4392488"/>
          </a:xfrm>
          <a:prstGeom prst="rect">
            <a:avLst/>
          </a:prstGeom>
        </p:spPr>
      </p:pic>
      <p:pic>
        <p:nvPicPr>
          <p:cNvPr id="10" name="Picture 9">
            <a:extLst>
              <a:ext uri="{FF2B5EF4-FFF2-40B4-BE49-F238E27FC236}">
                <a16:creationId xmlns:a16="http://schemas.microsoft.com/office/drawing/2014/main" id="{C19A9D7D-4F08-A45F-274C-E5E92FB03E5B}"/>
              </a:ext>
            </a:extLst>
          </p:cNvPr>
          <p:cNvPicPr>
            <a:picLocks noChangeAspect="1"/>
          </p:cNvPicPr>
          <p:nvPr/>
        </p:nvPicPr>
        <p:blipFill>
          <a:blip r:embed="rId3"/>
          <a:stretch>
            <a:fillRect/>
          </a:stretch>
        </p:blipFill>
        <p:spPr>
          <a:xfrm>
            <a:off x="6098395" y="1700808"/>
            <a:ext cx="5904620" cy="5076482"/>
          </a:xfrm>
          <a:prstGeom prst="rect">
            <a:avLst/>
          </a:prstGeom>
        </p:spPr>
      </p:pic>
      <p:sp>
        <p:nvSpPr>
          <p:cNvPr id="11" name="Content Placeholder 2">
            <a:extLst>
              <a:ext uri="{FF2B5EF4-FFF2-40B4-BE49-F238E27FC236}">
                <a16:creationId xmlns:a16="http://schemas.microsoft.com/office/drawing/2014/main" id="{E7BB36ED-D73E-57E8-0914-AD736214B185}"/>
              </a:ext>
            </a:extLst>
          </p:cNvPr>
          <p:cNvSpPr txBox="1">
            <a:spLocks/>
          </p:cNvSpPr>
          <p:nvPr/>
        </p:nvSpPr>
        <p:spPr>
          <a:xfrm>
            <a:off x="7646549" y="1124744"/>
            <a:ext cx="2808312" cy="42673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Seaborn Pair Plot </a:t>
            </a:r>
          </a:p>
        </p:txBody>
      </p:sp>
    </p:spTree>
    <p:extLst>
      <p:ext uri="{BB962C8B-B14F-4D97-AF65-F5344CB8AC3E}">
        <p14:creationId xmlns:p14="http://schemas.microsoft.com/office/powerpoint/2010/main" val="32810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461C6-DA7C-8F66-FA3C-A32643F9C735}"/>
              </a:ext>
            </a:extLst>
          </p:cNvPr>
          <p:cNvPicPr>
            <a:picLocks noChangeAspect="1"/>
          </p:cNvPicPr>
          <p:nvPr/>
        </p:nvPicPr>
        <p:blipFill>
          <a:blip r:embed="rId2"/>
          <a:stretch>
            <a:fillRect/>
          </a:stretch>
        </p:blipFill>
        <p:spPr>
          <a:xfrm>
            <a:off x="263352" y="620687"/>
            <a:ext cx="5112568" cy="3906165"/>
          </a:xfrm>
          <a:prstGeom prst="rect">
            <a:avLst/>
          </a:prstGeom>
        </p:spPr>
      </p:pic>
      <p:sp>
        <p:nvSpPr>
          <p:cNvPr id="5" name="Content Placeholder 2">
            <a:extLst>
              <a:ext uri="{FF2B5EF4-FFF2-40B4-BE49-F238E27FC236}">
                <a16:creationId xmlns:a16="http://schemas.microsoft.com/office/drawing/2014/main" id="{F36647F6-CACD-83E0-E45B-0D886BC5E398}"/>
              </a:ext>
            </a:extLst>
          </p:cNvPr>
          <p:cNvSpPr txBox="1">
            <a:spLocks/>
          </p:cNvSpPr>
          <p:nvPr/>
        </p:nvSpPr>
        <p:spPr>
          <a:xfrm>
            <a:off x="1127448" y="116632"/>
            <a:ext cx="3240360" cy="42673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Seaborn Scatter Plot </a:t>
            </a:r>
          </a:p>
        </p:txBody>
      </p:sp>
      <p:pic>
        <p:nvPicPr>
          <p:cNvPr id="7" name="Picture 6">
            <a:extLst>
              <a:ext uri="{FF2B5EF4-FFF2-40B4-BE49-F238E27FC236}">
                <a16:creationId xmlns:a16="http://schemas.microsoft.com/office/drawing/2014/main" id="{CACA23E3-BF2B-F5A0-411E-A683EC1D300C}"/>
              </a:ext>
            </a:extLst>
          </p:cNvPr>
          <p:cNvPicPr>
            <a:picLocks noChangeAspect="1"/>
          </p:cNvPicPr>
          <p:nvPr/>
        </p:nvPicPr>
        <p:blipFill>
          <a:blip r:embed="rId3"/>
          <a:stretch>
            <a:fillRect/>
          </a:stretch>
        </p:blipFill>
        <p:spPr>
          <a:xfrm>
            <a:off x="5591944" y="2153832"/>
            <a:ext cx="6480720" cy="4592858"/>
          </a:xfrm>
          <a:prstGeom prst="rect">
            <a:avLst/>
          </a:prstGeom>
        </p:spPr>
      </p:pic>
      <p:sp>
        <p:nvSpPr>
          <p:cNvPr id="8" name="Content Placeholder 2">
            <a:extLst>
              <a:ext uri="{FF2B5EF4-FFF2-40B4-BE49-F238E27FC236}">
                <a16:creationId xmlns:a16="http://schemas.microsoft.com/office/drawing/2014/main" id="{14A2521C-DC25-CBB7-A274-ECE11FF75211}"/>
              </a:ext>
            </a:extLst>
          </p:cNvPr>
          <p:cNvSpPr txBox="1">
            <a:spLocks/>
          </p:cNvSpPr>
          <p:nvPr/>
        </p:nvSpPr>
        <p:spPr>
          <a:xfrm>
            <a:off x="7212124" y="1727101"/>
            <a:ext cx="3240360" cy="42673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Seaborn Heat Map</a:t>
            </a:r>
          </a:p>
        </p:txBody>
      </p:sp>
    </p:spTree>
    <p:extLst>
      <p:ext uri="{BB962C8B-B14F-4D97-AF65-F5344CB8AC3E}">
        <p14:creationId xmlns:p14="http://schemas.microsoft.com/office/powerpoint/2010/main" val="131601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FEATURE ENGINEERING</a:t>
            </a:r>
          </a:p>
        </p:txBody>
      </p:sp>
      <p:sp>
        <p:nvSpPr>
          <p:cNvPr id="3" name="Content Placeholder 2"/>
          <p:cNvSpPr>
            <a:spLocks noGrp="1"/>
          </p:cNvSpPr>
          <p:nvPr>
            <p:ph sz="half" idx="1"/>
          </p:nvPr>
        </p:nvSpPr>
        <p:spPr>
          <a:xfrm>
            <a:off x="119336" y="1700808"/>
            <a:ext cx="11161240" cy="1008112"/>
          </a:xfrm>
        </p:spPr>
        <p:txBody>
          <a:bodyPr>
            <a:normAutofit fontScale="92500"/>
          </a:bodyPr>
          <a:lstStyle/>
          <a:p>
            <a:pPr marL="0" indent="0">
              <a:buNone/>
            </a:pPr>
            <a:r>
              <a:rPr lang="en-US" sz="2200" b="1" dirty="0"/>
              <a:t>Handling Missing &amp; Null Values : </a:t>
            </a:r>
          </a:p>
          <a:p>
            <a:pPr marL="0" indent="0">
              <a:buNone/>
            </a:pPr>
            <a:r>
              <a:rPr lang="en-US" sz="2200" dirty="0"/>
              <a:t>				</a:t>
            </a:r>
            <a:r>
              <a:rPr lang="en-IN" altLang="en-US" sz="2200" dirty="0"/>
              <a:t>Detected the null values and replaced it with mean of that feature.</a:t>
            </a:r>
          </a:p>
          <a:p>
            <a:pPr marL="0" indent="0">
              <a:buNone/>
            </a:pPr>
            <a:endParaRPr lang="en-US" sz="2200" dirty="0"/>
          </a:p>
        </p:txBody>
      </p:sp>
      <p:pic>
        <p:nvPicPr>
          <p:cNvPr id="5" name="Picture 4">
            <a:extLst>
              <a:ext uri="{FF2B5EF4-FFF2-40B4-BE49-F238E27FC236}">
                <a16:creationId xmlns:a16="http://schemas.microsoft.com/office/drawing/2014/main" id="{8586DC40-746B-D6F3-F2DA-78BFABBC3574}"/>
              </a:ext>
            </a:extLst>
          </p:cNvPr>
          <p:cNvPicPr>
            <a:picLocks noChangeAspect="1"/>
          </p:cNvPicPr>
          <p:nvPr/>
        </p:nvPicPr>
        <p:blipFill>
          <a:blip r:embed="rId2"/>
          <a:stretch>
            <a:fillRect/>
          </a:stretch>
        </p:blipFill>
        <p:spPr>
          <a:xfrm>
            <a:off x="2703823" y="3168858"/>
            <a:ext cx="3841475" cy="3574706"/>
          </a:xfrm>
          <a:prstGeom prst="rect">
            <a:avLst/>
          </a:prstGeom>
        </p:spPr>
      </p:pic>
      <p:sp>
        <p:nvSpPr>
          <p:cNvPr id="6" name="Content Placeholder 2">
            <a:extLst>
              <a:ext uri="{FF2B5EF4-FFF2-40B4-BE49-F238E27FC236}">
                <a16:creationId xmlns:a16="http://schemas.microsoft.com/office/drawing/2014/main" id="{CA9E9CA9-7B91-3FD1-000C-049C19049E8A}"/>
              </a:ext>
            </a:extLst>
          </p:cNvPr>
          <p:cNvSpPr txBox="1">
            <a:spLocks/>
          </p:cNvSpPr>
          <p:nvPr/>
        </p:nvSpPr>
        <p:spPr>
          <a:xfrm rot="21114649">
            <a:off x="208693" y="3951138"/>
            <a:ext cx="2405772" cy="1440159"/>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Seaborn Heatmap -  Data with Null Values</a:t>
            </a:r>
          </a:p>
        </p:txBody>
      </p:sp>
      <p:sp>
        <p:nvSpPr>
          <p:cNvPr id="7" name="Content Placeholder 2">
            <a:extLst>
              <a:ext uri="{FF2B5EF4-FFF2-40B4-BE49-F238E27FC236}">
                <a16:creationId xmlns:a16="http://schemas.microsoft.com/office/drawing/2014/main" id="{5F1791F2-32F7-BF49-91A8-5E8492F032D0}"/>
              </a:ext>
            </a:extLst>
          </p:cNvPr>
          <p:cNvSpPr txBox="1">
            <a:spLocks/>
          </p:cNvSpPr>
          <p:nvPr/>
        </p:nvSpPr>
        <p:spPr>
          <a:xfrm>
            <a:off x="7841081" y="2736810"/>
            <a:ext cx="4469190" cy="864096"/>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Seaborn Heatmap -  Data After Removing Null Values</a:t>
            </a:r>
          </a:p>
        </p:txBody>
      </p:sp>
      <p:pic>
        <p:nvPicPr>
          <p:cNvPr id="10" name="Picture 9">
            <a:extLst>
              <a:ext uri="{FF2B5EF4-FFF2-40B4-BE49-F238E27FC236}">
                <a16:creationId xmlns:a16="http://schemas.microsoft.com/office/drawing/2014/main" id="{76EACC9F-EE11-40C4-F6A0-E86706BF87A2}"/>
              </a:ext>
            </a:extLst>
          </p:cNvPr>
          <p:cNvPicPr>
            <a:picLocks noChangeAspect="1"/>
          </p:cNvPicPr>
          <p:nvPr/>
        </p:nvPicPr>
        <p:blipFill>
          <a:blip r:embed="rId3"/>
          <a:stretch>
            <a:fillRect/>
          </a:stretch>
        </p:blipFill>
        <p:spPr>
          <a:xfrm>
            <a:off x="8397157" y="3546866"/>
            <a:ext cx="3357038" cy="3168352"/>
          </a:xfrm>
          <a:prstGeom prst="rect">
            <a:avLst/>
          </a:prstGeom>
        </p:spPr>
      </p:pic>
    </p:spTree>
    <p:extLst>
      <p:ext uri="{BB962C8B-B14F-4D97-AF65-F5344CB8AC3E}">
        <p14:creationId xmlns:p14="http://schemas.microsoft.com/office/powerpoint/2010/main" val="342634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FEATURE ENGINEERING</a:t>
            </a:r>
          </a:p>
        </p:txBody>
      </p:sp>
      <p:sp>
        <p:nvSpPr>
          <p:cNvPr id="3" name="Content Placeholder 2"/>
          <p:cNvSpPr>
            <a:spLocks noGrp="1"/>
          </p:cNvSpPr>
          <p:nvPr>
            <p:ph sz="half" idx="1"/>
          </p:nvPr>
        </p:nvSpPr>
        <p:spPr>
          <a:xfrm>
            <a:off x="119336" y="1700808"/>
            <a:ext cx="9289032" cy="1012370"/>
          </a:xfrm>
        </p:spPr>
        <p:txBody>
          <a:bodyPr>
            <a:normAutofit/>
          </a:bodyPr>
          <a:lstStyle/>
          <a:p>
            <a:pPr marL="0" indent="0">
              <a:buNone/>
            </a:pPr>
            <a:r>
              <a:rPr lang="en-US" sz="2200" b="1" dirty="0"/>
              <a:t>Removal of Outliers : </a:t>
            </a:r>
          </a:p>
          <a:p>
            <a:pPr marL="0" indent="0">
              <a:buNone/>
            </a:pPr>
            <a:r>
              <a:rPr lang="en-US" sz="2200" dirty="0"/>
              <a:t>				</a:t>
            </a:r>
            <a:r>
              <a:rPr lang="en-IN" altLang="en-US" sz="2200" dirty="0"/>
              <a:t>Detected the outliers and removed them.</a:t>
            </a:r>
          </a:p>
          <a:p>
            <a:pPr marL="0" indent="0">
              <a:buNone/>
            </a:pPr>
            <a:endParaRPr lang="en-US" sz="2200" dirty="0"/>
          </a:p>
        </p:txBody>
      </p:sp>
      <p:pic>
        <p:nvPicPr>
          <p:cNvPr id="4" name="Picture 3">
            <a:extLst>
              <a:ext uri="{FF2B5EF4-FFF2-40B4-BE49-F238E27FC236}">
                <a16:creationId xmlns:a16="http://schemas.microsoft.com/office/drawing/2014/main" id="{7B774ABF-A0C0-59BD-C4DF-F1A63C5C8B47}"/>
              </a:ext>
            </a:extLst>
          </p:cNvPr>
          <p:cNvPicPr>
            <a:picLocks noChangeAspect="1"/>
          </p:cNvPicPr>
          <p:nvPr/>
        </p:nvPicPr>
        <p:blipFill>
          <a:blip r:embed="rId2"/>
          <a:stretch>
            <a:fillRect/>
          </a:stretch>
        </p:blipFill>
        <p:spPr>
          <a:xfrm>
            <a:off x="2592113" y="3361694"/>
            <a:ext cx="4007943" cy="3285337"/>
          </a:xfrm>
          <a:prstGeom prst="rect">
            <a:avLst/>
          </a:prstGeom>
        </p:spPr>
      </p:pic>
      <p:pic>
        <p:nvPicPr>
          <p:cNvPr id="8" name="Picture 7">
            <a:extLst>
              <a:ext uri="{FF2B5EF4-FFF2-40B4-BE49-F238E27FC236}">
                <a16:creationId xmlns:a16="http://schemas.microsoft.com/office/drawing/2014/main" id="{61837058-3A10-D89E-0A55-0C4E9CFE1764}"/>
              </a:ext>
            </a:extLst>
          </p:cNvPr>
          <p:cNvPicPr>
            <a:picLocks noChangeAspect="1"/>
          </p:cNvPicPr>
          <p:nvPr/>
        </p:nvPicPr>
        <p:blipFill>
          <a:blip r:embed="rId3"/>
          <a:stretch>
            <a:fillRect/>
          </a:stretch>
        </p:blipFill>
        <p:spPr>
          <a:xfrm>
            <a:off x="7896200" y="3429044"/>
            <a:ext cx="3889424" cy="3217987"/>
          </a:xfrm>
          <a:prstGeom prst="rect">
            <a:avLst/>
          </a:prstGeom>
        </p:spPr>
      </p:pic>
      <p:sp>
        <p:nvSpPr>
          <p:cNvPr id="9" name="Content Placeholder 2">
            <a:extLst>
              <a:ext uri="{FF2B5EF4-FFF2-40B4-BE49-F238E27FC236}">
                <a16:creationId xmlns:a16="http://schemas.microsoft.com/office/drawing/2014/main" id="{3B83BCA5-0C25-CEB6-458C-76CA01F7BEAD}"/>
              </a:ext>
            </a:extLst>
          </p:cNvPr>
          <p:cNvSpPr txBox="1">
            <a:spLocks/>
          </p:cNvSpPr>
          <p:nvPr/>
        </p:nvSpPr>
        <p:spPr>
          <a:xfrm rot="20755329">
            <a:off x="76608" y="4639720"/>
            <a:ext cx="2354113" cy="778519"/>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Box Plot with Outliers</a:t>
            </a:r>
          </a:p>
        </p:txBody>
      </p:sp>
      <p:sp>
        <p:nvSpPr>
          <p:cNvPr id="11" name="Content Placeholder 2">
            <a:extLst>
              <a:ext uri="{FF2B5EF4-FFF2-40B4-BE49-F238E27FC236}">
                <a16:creationId xmlns:a16="http://schemas.microsoft.com/office/drawing/2014/main" id="{1AD8D913-5716-C7B6-76AC-0FEAA11E5993}"/>
              </a:ext>
            </a:extLst>
          </p:cNvPr>
          <p:cNvSpPr txBox="1">
            <a:spLocks/>
          </p:cNvSpPr>
          <p:nvPr/>
        </p:nvSpPr>
        <p:spPr>
          <a:xfrm>
            <a:off x="8130964" y="2879324"/>
            <a:ext cx="3889424" cy="524607"/>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Box Plot without Outliers</a:t>
            </a:r>
          </a:p>
        </p:txBody>
      </p:sp>
    </p:spTree>
    <p:extLst>
      <p:ext uri="{BB962C8B-B14F-4D97-AF65-F5344CB8AC3E}">
        <p14:creationId xmlns:p14="http://schemas.microsoft.com/office/powerpoint/2010/main" val="128590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FEATURE ENGINEERING</a:t>
            </a:r>
          </a:p>
        </p:txBody>
      </p:sp>
      <p:sp>
        <p:nvSpPr>
          <p:cNvPr id="3" name="Content Placeholder 2"/>
          <p:cNvSpPr>
            <a:spLocks noGrp="1"/>
          </p:cNvSpPr>
          <p:nvPr>
            <p:ph sz="half" idx="1"/>
          </p:nvPr>
        </p:nvSpPr>
        <p:spPr>
          <a:xfrm>
            <a:off x="119336" y="1599381"/>
            <a:ext cx="11377264" cy="2333675"/>
          </a:xfrm>
        </p:spPr>
        <p:txBody>
          <a:bodyPr>
            <a:normAutofit/>
          </a:bodyPr>
          <a:lstStyle/>
          <a:p>
            <a:pPr marL="0" indent="0">
              <a:buNone/>
            </a:pPr>
            <a:r>
              <a:rPr lang="en-US" sz="2200" b="1" dirty="0"/>
              <a:t>One Hot Encoding : </a:t>
            </a:r>
          </a:p>
          <a:p>
            <a:pPr marL="0" indent="0">
              <a:buNone/>
            </a:pPr>
            <a:r>
              <a:rPr lang="en-US" sz="2200" dirty="0"/>
              <a:t>				</a:t>
            </a:r>
            <a:r>
              <a:rPr lang="en-IN" sz="2400" dirty="0">
                <a:ea typeface="+mn-lt"/>
                <a:cs typeface="+mn-lt"/>
              </a:rPr>
              <a:t> </a:t>
            </a:r>
            <a:r>
              <a:rPr lang="en-IN" sz="2000" dirty="0">
                <a:ea typeface="+mn-lt"/>
                <a:cs typeface="+mn-lt"/>
              </a:rPr>
              <a:t>Used to convert the categorical data variables to be 					 	 provided to machine learning algorithms which can improve 					 predictions as well as classification accuracy of a model. Here the 					 categorical data is converted to binary vector form of numerical kind 				 of data, thus creating a number of additional features based on the 				 number of unique values in the categorical feature.</a:t>
            </a:r>
            <a:endParaRPr lang="en-US" sz="2000" dirty="0"/>
          </a:p>
        </p:txBody>
      </p:sp>
      <p:pic>
        <p:nvPicPr>
          <p:cNvPr id="6" name="Picture 5">
            <a:extLst>
              <a:ext uri="{FF2B5EF4-FFF2-40B4-BE49-F238E27FC236}">
                <a16:creationId xmlns:a16="http://schemas.microsoft.com/office/drawing/2014/main" id="{063D4E91-4773-9BF9-9CE3-9B3621B4D12F}"/>
              </a:ext>
            </a:extLst>
          </p:cNvPr>
          <p:cNvPicPr>
            <a:picLocks noChangeAspect="1"/>
          </p:cNvPicPr>
          <p:nvPr/>
        </p:nvPicPr>
        <p:blipFill>
          <a:blip r:embed="rId2"/>
          <a:stretch>
            <a:fillRect/>
          </a:stretch>
        </p:blipFill>
        <p:spPr>
          <a:xfrm>
            <a:off x="335360" y="4005064"/>
            <a:ext cx="5000885" cy="2736304"/>
          </a:xfrm>
          <a:prstGeom prst="rect">
            <a:avLst/>
          </a:prstGeom>
        </p:spPr>
      </p:pic>
    </p:spTree>
    <p:extLst>
      <p:ext uri="{BB962C8B-B14F-4D97-AF65-F5344CB8AC3E}">
        <p14:creationId xmlns:p14="http://schemas.microsoft.com/office/powerpoint/2010/main" val="272071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7442"/>
            <a:ext cx="4295800" cy="1325563"/>
          </a:xfrm>
        </p:spPr>
        <p:txBody>
          <a:bodyPr/>
          <a:lstStyle/>
          <a:p>
            <a:r>
              <a:rPr lang="en-US" dirty="0"/>
              <a:t>PROJECT OVERVIEW</a:t>
            </a:r>
          </a:p>
        </p:txBody>
      </p:sp>
      <p:sp>
        <p:nvSpPr>
          <p:cNvPr id="4" name="Title 1">
            <a:extLst>
              <a:ext uri="{FF2B5EF4-FFF2-40B4-BE49-F238E27FC236}">
                <a16:creationId xmlns:a16="http://schemas.microsoft.com/office/drawing/2014/main" id="{BA81196F-75F7-A967-7122-74CF281F3D48}"/>
              </a:ext>
            </a:extLst>
          </p:cNvPr>
          <p:cNvSpPr txBox="1">
            <a:spLocks/>
          </p:cNvSpPr>
          <p:nvPr/>
        </p:nvSpPr>
        <p:spPr>
          <a:xfrm>
            <a:off x="0" y="1628800"/>
            <a:ext cx="5087888" cy="5051758"/>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marL="571500" indent="-571500">
              <a:buFont typeface="Wingdings" panose="05000000000000000000" pitchFamily="2" charset="2"/>
              <a:buChar char="Ø"/>
            </a:pPr>
            <a:endParaRPr lang="en-US" sz="30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endParaRPr lang="en-US" sz="30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Problem Definition</a:t>
            </a:r>
          </a:p>
          <a:p>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Objective</a:t>
            </a:r>
          </a:p>
          <a:p>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Background</a:t>
            </a:r>
          </a:p>
          <a:p>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Data Selection</a:t>
            </a:r>
          </a:p>
          <a:p>
            <a:pPr marL="571500" indent="-571500">
              <a:buFont typeface="Wingdings" panose="05000000000000000000" pitchFamily="2" charset="2"/>
              <a:buChar char="Ø"/>
            </a:pPr>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Dataset Description</a:t>
            </a:r>
          </a:p>
          <a:p>
            <a:pPr marL="571500" indent="-571500">
              <a:buFont typeface="Wingdings" panose="05000000000000000000" pitchFamily="2" charset="2"/>
              <a:buChar char="Ø"/>
            </a:pPr>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Exploratory Data Analysis </a:t>
            </a:r>
          </a:p>
          <a:p>
            <a:pPr marL="571500" indent="-571500">
              <a:buFont typeface="Wingdings" panose="05000000000000000000" pitchFamily="2" charset="2"/>
              <a:buChar char="Ø"/>
            </a:pPr>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Data Visualization</a:t>
            </a:r>
          </a:p>
          <a:p>
            <a:pPr marL="571500" indent="-571500">
              <a:buFont typeface="Wingdings" panose="05000000000000000000" pitchFamily="2" charset="2"/>
              <a:buChar char="Ø"/>
            </a:pPr>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Feature Engineering</a:t>
            </a:r>
          </a:p>
          <a:p>
            <a:pPr marL="571500" indent="-571500">
              <a:buFont typeface="Wingdings" panose="05000000000000000000" pitchFamily="2" charset="2"/>
              <a:buChar char="Ø"/>
            </a:pPr>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Models Implementation</a:t>
            </a:r>
          </a:p>
          <a:p>
            <a:pPr marL="571500" indent="-571500">
              <a:buFont typeface="Wingdings" panose="05000000000000000000" pitchFamily="2" charset="2"/>
              <a:buChar char="Ø"/>
            </a:pPr>
            <a:endPar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en-US" sz="8800" dirty="0">
                <a:solidFill>
                  <a:schemeClr val="accent1"/>
                </a:solidFill>
                <a:latin typeface="Calibri" panose="020F0502020204030204" pitchFamily="34" charset="0"/>
                <a:ea typeface="Calibri" panose="020F0502020204030204" pitchFamily="34" charset="0"/>
                <a:cs typeface="Calibri" panose="020F0502020204030204" pitchFamily="34" charset="0"/>
              </a:rPr>
              <a:t>Conclusion</a:t>
            </a:r>
          </a:p>
          <a:p>
            <a:pPr marL="571500" indent="-571500">
              <a:buFont typeface="Wingdings" panose="05000000000000000000" pitchFamily="2" charset="2"/>
              <a:buChar char="Ø"/>
            </a:pPr>
            <a:endParaRPr lang="en-US" sz="30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endParaRPr lang="en-US" sz="30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endParaRPr lang="en-US" sz="30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FEATURE ENGINEERING</a:t>
            </a:r>
          </a:p>
        </p:txBody>
      </p:sp>
      <p:sp>
        <p:nvSpPr>
          <p:cNvPr id="3" name="Content Placeholder 2"/>
          <p:cNvSpPr>
            <a:spLocks noGrp="1"/>
          </p:cNvSpPr>
          <p:nvPr>
            <p:ph sz="half" idx="1"/>
          </p:nvPr>
        </p:nvSpPr>
        <p:spPr>
          <a:xfrm>
            <a:off x="119336" y="2204864"/>
            <a:ext cx="11881320" cy="1944216"/>
          </a:xfrm>
        </p:spPr>
        <p:txBody>
          <a:bodyPr>
            <a:normAutofit fontScale="62500" lnSpcReduction="20000"/>
          </a:bodyPr>
          <a:lstStyle/>
          <a:p>
            <a:r>
              <a:rPr lang="en-US" sz="2000" dirty="0"/>
              <a:t>Imbalanced datasets are those where there is a severe skew in the class distribution, such as 1:100 or 1:1000 examples in the minority class to the majority class.</a:t>
            </a:r>
          </a:p>
          <a:p>
            <a:r>
              <a:rPr lang="en-US" sz="2000" dirty="0"/>
              <a:t>This bias in the training dataset can influence many machine learning algorithms, leading some to ignore the minority class entirely. This is a problem as it is typically the minority class on which predictions are most important.</a:t>
            </a:r>
          </a:p>
          <a:p>
            <a:r>
              <a:rPr lang="en-US" sz="2000" dirty="0"/>
              <a:t>One approach to addressing the problem of class imbalance is to randomly resample the training dataset. The two main approaches to randomly resampling an imbalanced dataset are to delete examples from the majority class, called under sampling, and to duplicate examples from the minority class, called oversampling.</a:t>
            </a:r>
          </a:p>
          <a:p>
            <a:pPr marL="0" indent="0">
              <a:buNone/>
            </a:pPr>
            <a:r>
              <a:rPr lang="en-US" sz="2200" dirty="0"/>
              <a:t>				</a:t>
            </a:r>
          </a:p>
        </p:txBody>
      </p:sp>
      <p:sp>
        <p:nvSpPr>
          <p:cNvPr id="5" name="Content Placeholder 2">
            <a:extLst>
              <a:ext uri="{FF2B5EF4-FFF2-40B4-BE49-F238E27FC236}">
                <a16:creationId xmlns:a16="http://schemas.microsoft.com/office/drawing/2014/main" id="{73DF1CB5-AC3E-723C-8FF4-B5C1F04DD161}"/>
              </a:ext>
            </a:extLst>
          </p:cNvPr>
          <p:cNvSpPr txBox="1">
            <a:spLocks/>
          </p:cNvSpPr>
          <p:nvPr/>
        </p:nvSpPr>
        <p:spPr>
          <a:xfrm>
            <a:off x="119336" y="1628800"/>
            <a:ext cx="3889424"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Random Over Sampling</a:t>
            </a:r>
          </a:p>
        </p:txBody>
      </p:sp>
      <p:pic>
        <p:nvPicPr>
          <p:cNvPr id="7" name="Picture 6">
            <a:extLst>
              <a:ext uri="{FF2B5EF4-FFF2-40B4-BE49-F238E27FC236}">
                <a16:creationId xmlns:a16="http://schemas.microsoft.com/office/drawing/2014/main" id="{643801F0-2852-CB3A-E250-27FF15EFB5C4}"/>
              </a:ext>
            </a:extLst>
          </p:cNvPr>
          <p:cNvPicPr>
            <a:picLocks noChangeAspect="1"/>
          </p:cNvPicPr>
          <p:nvPr/>
        </p:nvPicPr>
        <p:blipFill>
          <a:blip r:embed="rId2"/>
          <a:stretch>
            <a:fillRect/>
          </a:stretch>
        </p:blipFill>
        <p:spPr>
          <a:xfrm>
            <a:off x="1631504" y="3621249"/>
            <a:ext cx="4248472" cy="3119374"/>
          </a:xfrm>
          <a:prstGeom prst="rect">
            <a:avLst/>
          </a:prstGeom>
        </p:spPr>
      </p:pic>
      <p:pic>
        <p:nvPicPr>
          <p:cNvPr id="12" name="Picture 11">
            <a:extLst>
              <a:ext uri="{FF2B5EF4-FFF2-40B4-BE49-F238E27FC236}">
                <a16:creationId xmlns:a16="http://schemas.microsoft.com/office/drawing/2014/main" id="{B0619C52-FEF1-0CBB-3662-6D693D655520}"/>
              </a:ext>
            </a:extLst>
          </p:cNvPr>
          <p:cNvPicPr>
            <a:picLocks noChangeAspect="1"/>
          </p:cNvPicPr>
          <p:nvPr/>
        </p:nvPicPr>
        <p:blipFill>
          <a:blip r:embed="rId3"/>
          <a:stretch>
            <a:fillRect/>
          </a:stretch>
        </p:blipFill>
        <p:spPr>
          <a:xfrm>
            <a:off x="6312026" y="3621249"/>
            <a:ext cx="3913760" cy="3118629"/>
          </a:xfrm>
          <a:prstGeom prst="rect">
            <a:avLst/>
          </a:prstGeom>
        </p:spPr>
      </p:pic>
    </p:spTree>
    <p:extLst>
      <p:ext uri="{BB962C8B-B14F-4D97-AF65-F5344CB8AC3E}">
        <p14:creationId xmlns:p14="http://schemas.microsoft.com/office/powerpoint/2010/main" val="23767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119336" y="2115643"/>
            <a:ext cx="11767356" cy="2088232"/>
          </a:xfrm>
        </p:spPr>
        <p:txBody>
          <a:bodyPr>
            <a:normAutofit/>
          </a:bodyPr>
          <a:lstStyle/>
          <a:p>
            <a:r>
              <a:rPr lang="en-US" sz="2000" dirty="0"/>
              <a:t>Since the output variable is stroke whose values are either yes or no so it is a binary classification problem. So we </a:t>
            </a:r>
            <a:r>
              <a:rPr lang="en-IN" altLang="en-US" sz="2000" dirty="0"/>
              <a:t>can </a:t>
            </a:r>
            <a:r>
              <a:rPr lang="en-US" sz="2000" dirty="0"/>
              <a:t>use logistic regression.</a:t>
            </a:r>
          </a:p>
          <a:p>
            <a:r>
              <a:rPr lang="en-US" sz="2000" dirty="0"/>
              <a:t>Logistic regression is a type of regression we can use when the response variable is binary.</a:t>
            </a:r>
          </a:p>
          <a:p>
            <a:r>
              <a:rPr lang="en-US" sz="2000" dirty="0"/>
              <a:t>To evaluate the quality of a logistic regression model is to create a confusion matrix, which is a 2×2 table that shows the predicted values from the model vs. the actual values from the test dataset.</a:t>
            </a:r>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119336" y="1628800"/>
            <a:ext cx="3889424"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Logistic Regression</a:t>
            </a:r>
          </a:p>
        </p:txBody>
      </p:sp>
      <p:pic>
        <p:nvPicPr>
          <p:cNvPr id="6" name="Picture 5">
            <a:extLst>
              <a:ext uri="{FF2B5EF4-FFF2-40B4-BE49-F238E27FC236}">
                <a16:creationId xmlns:a16="http://schemas.microsoft.com/office/drawing/2014/main" id="{38C8CA8B-3C74-92B0-A420-1B11BD94435D}"/>
              </a:ext>
            </a:extLst>
          </p:cNvPr>
          <p:cNvPicPr>
            <a:picLocks noChangeAspect="1"/>
          </p:cNvPicPr>
          <p:nvPr/>
        </p:nvPicPr>
        <p:blipFill>
          <a:blip r:embed="rId2"/>
          <a:stretch>
            <a:fillRect/>
          </a:stretch>
        </p:blipFill>
        <p:spPr>
          <a:xfrm>
            <a:off x="7320136" y="4136959"/>
            <a:ext cx="4441545" cy="2604409"/>
          </a:xfrm>
          <a:prstGeom prst="rect">
            <a:avLst/>
          </a:prstGeom>
        </p:spPr>
      </p:pic>
      <p:pic>
        <p:nvPicPr>
          <p:cNvPr id="9" name="Picture 8">
            <a:extLst>
              <a:ext uri="{FF2B5EF4-FFF2-40B4-BE49-F238E27FC236}">
                <a16:creationId xmlns:a16="http://schemas.microsoft.com/office/drawing/2014/main" id="{0550783C-3C06-45D4-1866-D4097FDA702B}"/>
              </a:ext>
            </a:extLst>
          </p:cNvPr>
          <p:cNvPicPr>
            <a:picLocks noChangeAspect="1"/>
          </p:cNvPicPr>
          <p:nvPr/>
        </p:nvPicPr>
        <p:blipFill>
          <a:blip r:embed="rId3"/>
          <a:stretch>
            <a:fillRect/>
          </a:stretch>
        </p:blipFill>
        <p:spPr>
          <a:xfrm>
            <a:off x="1919536" y="4130972"/>
            <a:ext cx="2808312" cy="2695437"/>
          </a:xfrm>
          <a:prstGeom prst="rect">
            <a:avLst/>
          </a:prstGeom>
        </p:spPr>
      </p:pic>
      <p:sp>
        <p:nvSpPr>
          <p:cNvPr id="10" name="Content Placeholder 2">
            <a:extLst>
              <a:ext uri="{FF2B5EF4-FFF2-40B4-BE49-F238E27FC236}">
                <a16:creationId xmlns:a16="http://schemas.microsoft.com/office/drawing/2014/main" id="{F3F5C1C3-EF7B-08BC-980D-5D3AF609C828}"/>
              </a:ext>
            </a:extLst>
          </p:cNvPr>
          <p:cNvSpPr txBox="1">
            <a:spLocks/>
          </p:cNvSpPr>
          <p:nvPr/>
        </p:nvSpPr>
        <p:spPr>
          <a:xfrm rot="20574535">
            <a:off x="152716" y="5175935"/>
            <a:ext cx="1728192"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AUC Graph</a:t>
            </a:r>
          </a:p>
        </p:txBody>
      </p:sp>
      <p:sp>
        <p:nvSpPr>
          <p:cNvPr id="12" name="Content Placeholder 2">
            <a:extLst>
              <a:ext uri="{FF2B5EF4-FFF2-40B4-BE49-F238E27FC236}">
                <a16:creationId xmlns:a16="http://schemas.microsoft.com/office/drawing/2014/main" id="{663395BB-0F52-4D22-F29C-1E6263E6D718}"/>
              </a:ext>
            </a:extLst>
          </p:cNvPr>
          <p:cNvSpPr txBox="1">
            <a:spLocks/>
          </p:cNvSpPr>
          <p:nvPr/>
        </p:nvSpPr>
        <p:spPr>
          <a:xfrm rot="20574535">
            <a:off x="5121804" y="4780737"/>
            <a:ext cx="2123003" cy="831639"/>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spTree>
    <p:extLst>
      <p:ext uri="{BB962C8B-B14F-4D97-AF65-F5344CB8AC3E}">
        <p14:creationId xmlns:p14="http://schemas.microsoft.com/office/powerpoint/2010/main" val="249925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121877" y="2115615"/>
            <a:ext cx="11767356" cy="973245"/>
          </a:xfrm>
        </p:spPr>
        <p:txBody>
          <a:bodyPr>
            <a:normAutofit/>
          </a:bodyPr>
          <a:lstStyle/>
          <a:p>
            <a:pPr marL="0" indent="0">
              <a:buNone/>
            </a:pPr>
            <a:r>
              <a:rPr lang="en-US" sz="2000" dirty="0"/>
              <a:t>A decision tree is one of the supervised machine learning algorithms. This algorithm can be used for regression and classification problems — yet, is mostly used for classification problems. A decision tree follows a set of if-else conditions to visualize the data and classify it according to the conditions.</a:t>
            </a:r>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119336" y="1628800"/>
            <a:ext cx="3889424"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Decision Tree</a:t>
            </a:r>
          </a:p>
        </p:txBody>
      </p:sp>
      <p:sp>
        <p:nvSpPr>
          <p:cNvPr id="10" name="Content Placeholder 2">
            <a:extLst>
              <a:ext uri="{FF2B5EF4-FFF2-40B4-BE49-F238E27FC236}">
                <a16:creationId xmlns:a16="http://schemas.microsoft.com/office/drawing/2014/main" id="{F3F5C1C3-EF7B-08BC-980D-5D3AF609C828}"/>
              </a:ext>
            </a:extLst>
          </p:cNvPr>
          <p:cNvSpPr txBox="1">
            <a:spLocks/>
          </p:cNvSpPr>
          <p:nvPr/>
        </p:nvSpPr>
        <p:spPr>
          <a:xfrm>
            <a:off x="2960621" y="2966288"/>
            <a:ext cx="1728192"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Tree Graph</a:t>
            </a:r>
          </a:p>
        </p:txBody>
      </p:sp>
      <p:sp>
        <p:nvSpPr>
          <p:cNvPr id="12" name="Content Placeholder 2">
            <a:extLst>
              <a:ext uri="{FF2B5EF4-FFF2-40B4-BE49-F238E27FC236}">
                <a16:creationId xmlns:a16="http://schemas.microsoft.com/office/drawing/2014/main" id="{663395BB-0F52-4D22-F29C-1E6263E6D718}"/>
              </a:ext>
            </a:extLst>
          </p:cNvPr>
          <p:cNvSpPr txBox="1">
            <a:spLocks/>
          </p:cNvSpPr>
          <p:nvPr/>
        </p:nvSpPr>
        <p:spPr>
          <a:xfrm>
            <a:off x="8328248" y="2966288"/>
            <a:ext cx="2954875" cy="388987"/>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pic>
        <p:nvPicPr>
          <p:cNvPr id="8" name="Picture 7">
            <a:extLst>
              <a:ext uri="{FF2B5EF4-FFF2-40B4-BE49-F238E27FC236}">
                <a16:creationId xmlns:a16="http://schemas.microsoft.com/office/drawing/2014/main" id="{10B8D490-8D53-0E50-34A9-44BFEBDE99B0}"/>
              </a:ext>
            </a:extLst>
          </p:cNvPr>
          <p:cNvPicPr>
            <a:picLocks noChangeAspect="1"/>
          </p:cNvPicPr>
          <p:nvPr/>
        </p:nvPicPr>
        <p:blipFill>
          <a:blip r:embed="rId2"/>
          <a:stretch>
            <a:fillRect/>
          </a:stretch>
        </p:blipFill>
        <p:spPr>
          <a:xfrm>
            <a:off x="7675759" y="3355275"/>
            <a:ext cx="3912797" cy="3312368"/>
          </a:xfrm>
          <a:prstGeom prst="rect">
            <a:avLst/>
          </a:prstGeom>
        </p:spPr>
      </p:pic>
      <p:pic>
        <p:nvPicPr>
          <p:cNvPr id="7" name="Picture 6">
            <a:extLst>
              <a:ext uri="{FF2B5EF4-FFF2-40B4-BE49-F238E27FC236}">
                <a16:creationId xmlns:a16="http://schemas.microsoft.com/office/drawing/2014/main" id="{54649E8C-563B-F5B4-3522-1D019AD3886C}"/>
              </a:ext>
            </a:extLst>
          </p:cNvPr>
          <p:cNvPicPr>
            <a:picLocks noChangeAspect="1"/>
          </p:cNvPicPr>
          <p:nvPr/>
        </p:nvPicPr>
        <p:blipFill>
          <a:blip r:embed="rId3"/>
          <a:stretch>
            <a:fillRect/>
          </a:stretch>
        </p:blipFill>
        <p:spPr>
          <a:xfrm>
            <a:off x="479376" y="3429001"/>
            <a:ext cx="6690683" cy="3240966"/>
          </a:xfrm>
          <a:prstGeom prst="rect">
            <a:avLst/>
          </a:prstGeom>
        </p:spPr>
      </p:pic>
    </p:spTree>
    <p:extLst>
      <p:ext uri="{BB962C8B-B14F-4D97-AF65-F5344CB8AC3E}">
        <p14:creationId xmlns:p14="http://schemas.microsoft.com/office/powerpoint/2010/main" val="39589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119336" y="2131891"/>
            <a:ext cx="11767356" cy="1342776"/>
          </a:xfrm>
        </p:spPr>
        <p:txBody>
          <a:bodyPr>
            <a:normAutofit/>
          </a:bodyPr>
          <a:lstStyle/>
          <a:p>
            <a:pPr marL="0" indent="0">
              <a:buNone/>
            </a:pPr>
            <a:r>
              <a:rPr lang="en-US" sz="2000" dirty="0"/>
              <a:t>Light GBM is a gradient boosting framework based on decision trees to increases the efficiency of the model and reduces memory usage.</a:t>
            </a:r>
          </a:p>
          <a:p>
            <a:pPr marL="0" indent="0">
              <a:buNone/>
            </a:pPr>
            <a:r>
              <a:rPr lang="en-US" sz="2000" dirty="0"/>
              <a:t>It uses two novel techniques: Gradient-based One Side Sampling and Exclusive Feature Bundling (EFB)</a:t>
            </a:r>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119336" y="1628800"/>
            <a:ext cx="11017224"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LGBM (Light Gradient Boosting Machine) Classifier</a:t>
            </a:r>
          </a:p>
        </p:txBody>
      </p:sp>
      <p:pic>
        <p:nvPicPr>
          <p:cNvPr id="13" name="Picture 12">
            <a:extLst>
              <a:ext uri="{FF2B5EF4-FFF2-40B4-BE49-F238E27FC236}">
                <a16:creationId xmlns:a16="http://schemas.microsoft.com/office/drawing/2014/main" id="{C6D511E4-2FE2-75EA-CDA2-B19C96B81BF8}"/>
              </a:ext>
            </a:extLst>
          </p:cNvPr>
          <p:cNvPicPr>
            <a:picLocks noChangeAspect="1"/>
          </p:cNvPicPr>
          <p:nvPr/>
        </p:nvPicPr>
        <p:blipFill>
          <a:blip r:embed="rId2"/>
          <a:stretch>
            <a:fillRect/>
          </a:stretch>
        </p:blipFill>
        <p:spPr>
          <a:xfrm>
            <a:off x="1874676" y="3363474"/>
            <a:ext cx="4248472" cy="3359257"/>
          </a:xfrm>
          <a:prstGeom prst="rect">
            <a:avLst/>
          </a:prstGeom>
        </p:spPr>
      </p:pic>
      <p:pic>
        <p:nvPicPr>
          <p:cNvPr id="15" name="Picture 14">
            <a:extLst>
              <a:ext uri="{FF2B5EF4-FFF2-40B4-BE49-F238E27FC236}">
                <a16:creationId xmlns:a16="http://schemas.microsoft.com/office/drawing/2014/main" id="{8048C314-4D7A-50B4-7CA9-ED5553D26DC8}"/>
              </a:ext>
            </a:extLst>
          </p:cNvPr>
          <p:cNvPicPr>
            <a:picLocks noChangeAspect="1"/>
          </p:cNvPicPr>
          <p:nvPr/>
        </p:nvPicPr>
        <p:blipFill>
          <a:blip r:embed="rId3"/>
          <a:stretch>
            <a:fillRect/>
          </a:stretch>
        </p:blipFill>
        <p:spPr>
          <a:xfrm>
            <a:off x="6456040" y="3363474"/>
            <a:ext cx="5358644" cy="3333768"/>
          </a:xfrm>
          <a:prstGeom prst="rect">
            <a:avLst/>
          </a:prstGeom>
        </p:spPr>
      </p:pic>
      <p:sp>
        <p:nvSpPr>
          <p:cNvPr id="16" name="Content Placeholder 2">
            <a:extLst>
              <a:ext uri="{FF2B5EF4-FFF2-40B4-BE49-F238E27FC236}">
                <a16:creationId xmlns:a16="http://schemas.microsoft.com/office/drawing/2014/main" id="{16A385D5-F57E-3D8C-DD89-EB3D9EB06879}"/>
              </a:ext>
            </a:extLst>
          </p:cNvPr>
          <p:cNvSpPr txBox="1">
            <a:spLocks/>
          </p:cNvSpPr>
          <p:nvPr/>
        </p:nvSpPr>
        <p:spPr>
          <a:xfrm rot="20574535">
            <a:off x="164915" y="4267793"/>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spTree>
    <p:extLst>
      <p:ext uri="{BB962C8B-B14F-4D97-AF65-F5344CB8AC3E}">
        <p14:creationId xmlns:p14="http://schemas.microsoft.com/office/powerpoint/2010/main" val="86055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119336" y="2131890"/>
            <a:ext cx="11767356" cy="1585141"/>
          </a:xfrm>
        </p:spPr>
        <p:txBody>
          <a:bodyPr>
            <a:normAutofit fontScale="92500" lnSpcReduction="10000"/>
          </a:bodyPr>
          <a:lstStyle/>
          <a:p>
            <a:pPr marL="0" indent="0">
              <a:buNone/>
            </a:pPr>
            <a:r>
              <a:rPr lang="en-US" sz="2000" dirty="0"/>
              <a:t>“Cat Boost” name comes from two words - “Category” and “Boosting”. Cat Boost is a high-performance open source library for gradient boosting on decision trees. Cat Boost is an algorithm for gradient boosting on decision trees.</a:t>
            </a:r>
          </a:p>
          <a:p>
            <a:pPr marL="0" indent="0">
              <a:buNone/>
            </a:pPr>
            <a:r>
              <a:rPr lang="en-US" sz="2000" dirty="0"/>
              <a:t>It is a readymade classifier in scikit - learn’s conventions terms that would deal with categorical features automatically. Also, it provides best-in-class accuracy.</a:t>
            </a:r>
          </a:p>
          <a:p>
            <a:pPr marL="0" indent="0">
              <a:buNone/>
            </a:pPr>
            <a:endParaRPr lang="en-US" sz="2000" dirty="0"/>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119336" y="1628800"/>
            <a:ext cx="11017224"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Cat Boost Classifier</a:t>
            </a:r>
          </a:p>
        </p:txBody>
      </p:sp>
      <p:sp>
        <p:nvSpPr>
          <p:cNvPr id="16" name="Content Placeholder 2">
            <a:extLst>
              <a:ext uri="{FF2B5EF4-FFF2-40B4-BE49-F238E27FC236}">
                <a16:creationId xmlns:a16="http://schemas.microsoft.com/office/drawing/2014/main" id="{16A385D5-F57E-3D8C-DD89-EB3D9EB06879}"/>
              </a:ext>
            </a:extLst>
          </p:cNvPr>
          <p:cNvSpPr txBox="1">
            <a:spLocks/>
          </p:cNvSpPr>
          <p:nvPr/>
        </p:nvSpPr>
        <p:spPr>
          <a:xfrm>
            <a:off x="17276" y="3799064"/>
            <a:ext cx="3816424" cy="34182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1800" dirty="0"/>
              <a:t>Confusion Matrix (300 Iterations)</a:t>
            </a:r>
          </a:p>
        </p:txBody>
      </p:sp>
      <p:pic>
        <p:nvPicPr>
          <p:cNvPr id="6" name="Picture 5">
            <a:extLst>
              <a:ext uri="{FF2B5EF4-FFF2-40B4-BE49-F238E27FC236}">
                <a16:creationId xmlns:a16="http://schemas.microsoft.com/office/drawing/2014/main" id="{A8796BFA-3AD9-FDD9-0B72-B97660E6C8A6}"/>
              </a:ext>
            </a:extLst>
          </p:cNvPr>
          <p:cNvPicPr>
            <a:picLocks noChangeAspect="1"/>
          </p:cNvPicPr>
          <p:nvPr/>
        </p:nvPicPr>
        <p:blipFill>
          <a:blip r:embed="rId2"/>
          <a:stretch>
            <a:fillRect/>
          </a:stretch>
        </p:blipFill>
        <p:spPr>
          <a:xfrm>
            <a:off x="119336" y="4145889"/>
            <a:ext cx="3257388" cy="2592288"/>
          </a:xfrm>
          <a:prstGeom prst="rect">
            <a:avLst/>
          </a:prstGeom>
        </p:spPr>
      </p:pic>
      <p:pic>
        <p:nvPicPr>
          <p:cNvPr id="8" name="Picture 7">
            <a:extLst>
              <a:ext uri="{FF2B5EF4-FFF2-40B4-BE49-F238E27FC236}">
                <a16:creationId xmlns:a16="http://schemas.microsoft.com/office/drawing/2014/main" id="{E33287EE-C528-5291-0AEB-CE671D80AF61}"/>
              </a:ext>
            </a:extLst>
          </p:cNvPr>
          <p:cNvPicPr>
            <a:picLocks noChangeAspect="1"/>
          </p:cNvPicPr>
          <p:nvPr/>
        </p:nvPicPr>
        <p:blipFill>
          <a:blip r:embed="rId3"/>
          <a:stretch>
            <a:fillRect/>
          </a:stretch>
        </p:blipFill>
        <p:spPr>
          <a:xfrm>
            <a:off x="3658658" y="4150654"/>
            <a:ext cx="3257388" cy="2582757"/>
          </a:xfrm>
          <a:prstGeom prst="rect">
            <a:avLst/>
          </a:prstGeom>
        </p:spPr>
      </p:pic>
      <p:pic>
        <p:nvPicPr>
          <p:cNvPr id="10" name="Picture 9">
            <a:extLst>
              <a:ext uri="{FF2B5EF4-FFF2-40B4-BE49-F238E27FC236}">
                <a16:creationId xmlns:a16="http://schemas.microsoft.com/office/drawing/2014/main" id="{6FC6BE0C-E4D0-0624-E5BF-E0F07B5742D5}"/>
              </a:ext>
            </a:extLst>
          </p:cNvPr>
          <p:cNvPicPr>
            <a:picLocks noChangeAspect="1"/>
          </p:cNvPicPr>
          <p:nvPr/>
        </p:nvPicPr>
        <p:blipFill>
          <a:blip r:embed="rId4"/>
          <a:stretch>
            <a:fillRect/>
          </a:stretch>
        </p:blipFill>
        <p:spPr>
          <a:xfrm>
            <a:off x="8279585" y="3429000"/>
            <a:ext cx="3592182" cy="1585141"/>
          </a:xfrm>
          <a:prstGeom prst="rect">
            <a:avLst/>
          </a:prstGeom>
        </p:spPr>
      </p:pic>
      <p:pic>
        <p:nvPicPr>
          <p:cNvPr id="12" name="Picture 11">
            <a:extLst>
              <a:ext uri="{FF2B5EF4-FFF2-40B4-BE49-F238E27FC236}">
                <a16:creationId xmlns:a16="http://schemas.microsoft.com/office/drawing/2014/main" id="{C8EEE45A-2D82-6F79-2C68-89A00EB8012A}"/>
              </a:ext>
            </a:extLst>
          </p:cNvPr>
          <p:cNvPicPr>
            <a:picLocks noChangeAspect="1"/>
          </p:cNvPicPr>
          <p:nvPr/>
        </p:nvPicPr>
        <p:blipFill>
          <a:blip r:embed="rId5"/>
          <a:stretch>
            <a:fillRect/>
          </a:stretch>
        </p:blipFill>
        <p:spPr>
          <a:xfrm>
            <a:off x="8288332" y="5109189"/>
            <a:ext cx="3592182" cy="1618661"/>
          </a:xfrm>
          <a:prstGeom prst="rect">
            <a:avLst/>
          </a:prstGeom>
        </p:spPr>
      </p:pic>
      <p:sp>
        <p:nvSpPr>
          <p:cNvPr id="14" name="Content Placeholder 2">
            <a:extLst>
              <a:ext uri="{FF2B5EF4-FFF2-40B4-BE49-F238E27FC236}">
                <a16:creationId xmlns:a16="http://schemas.microsoft.com/office/drawing/2014/main" id="{D2879997-1794-55A6-ADE3-88703BC4A0F3}"/>
              </a:ext>
            </a:extLst>
          </p:cNvPr>
          <p:cNvSpPr txBox="1">
            <a:spLocks/>
          </p:cNvSpPr>
          <p:nvPr/>
        </p:nvSpPr>
        <p:spPr>
          <a:xfrm>
            <a:off x="3575720" y="3782286"/>
            <a:ext cx="3816424" cy="34182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1800" dirty="0"/>
              <a:t>Confusion Matrix (1000 Iterations)</a:t>
            </a:r>
          </a:p>
        </p:txBody>
      </p:sp>
    </p:spTree>
    <p:extLst>
      <p:ext uri="{BB962C8B-B14F-4D97-AF65-F5344CB8AC3E}">
        <p14:creationId xmlns:p14="http://schemas.microsoft.com/office/powerpoint/2010/main" val="87692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93995" y="2131891"/>
            <a:ext cx="11767356" cy="1441125"/>
          </a:xfrm>
        </p:spPr>
        <p:txBody>
          <a:bodyPr>
            <a:normAutofit fontScale="92500"/>
          </a:bodyPr>
          <a:lstStyle/>
          <a:p>
            <a:pPr marL="0" indent="0">
              <a:buNone/>
            </a:pPr>
            <a:r>
              <a:rPr lang="en-US" sz="2000" dirty="0"/>
              <a:t>In this algorithm, decision trees are created in sequential form. Weights play an important role in XG Boost. Weights are assigned to all the independent variables which are then fed into the decision tree which predicts results. The weight of variables predicted wrong by the tree is increased and these variables are then fed to the second decision tree. These individual classifiers/predictors then ensemble to give a strong and more precise model. It can work on regression, classification, ranking, and user-defined prediction problems.</a:t>
            </a:r>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119336" y="1628800"/>
            <a:ext cx="11017224"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XG Boosting</a:t>
            </a:r>
          </a:p>
        </p:txBody>
      </p:sp>
      <p:pic>
        <p:nvPicPr>
          <p:cNvPr id="7" name="Picture 6">
            <a:extLst>
              <a:ext uri="{FF2B5EF4-FFF2-40B4-BE49-F238E27FC236}">
                <a16:creationId xmlns:a16="http://schemas.microsoft.com/office/drawing/2014/main" id="{C77B17F0-F897-ED16-CA0F-571A9AE974B9}"/>
              </a:ext>
            </a:extLst>
          </p:cNvPr>
          <p:cNvPicPr>
            <a:picLocks noChangeAspect="1"/>
          </p:cNvPicPr>
          <p:nvPr/>
        </p:nvPicPr>
        <p:blipFill>
          <a:blip r:embed="rId2"/>
          <a:stretch>
            <a:fillRect/>
          </a:stretch>
        </p:blipFill>
        <p:spPr>
          <a:xfrm>
            <a:off x="2063553" y="3589264"/>
            <a:ext cx="3975294" cy="3153831"/>
          </a:xfrm>
          <a:prstGeom prst="rect">
            <a:avLst/>
          </a:prstGeom>
        </p:spPr>
      </p:pic>
      <p:sp>
        <p:nvSpPr>
          <p:cNvPr id="9" name="Content Placeholder 2">
            <a:extLst>
              <a:ext uri="{FF2B5EF4-FFF2-40B4-BE49-F238E27FC236}">
                <a16:creationId xmlns:a16="http://schemas.microsoft.com/office/drawing/2014/main" id="{391538F0-4A5E-30E3-CAA0-46F2F9BD6097}"/>
              </a:ext>
            </a:extLst>
          </p:cNvPr>
          <p:cNvSpPr txBox="1">
            <a:spLocks/>
          </p:cNvSpPr>
          <p:nvPr/>
        </p:nvSpPr>
        <p:spPr>
          <a:xfrm rot="20574535">
            <a:off x="236923" y="4538681"/>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pic>
        <p:nvPicPr>
          <p:cNvPr id="13" name="Picture 12">
            <a:extLst>
              <a:ext uri="{FF2B5EF4-FFF2-40B4-BE49-F238E27FC236}">
                <a16:creationId xmlns:a16="http://schemas.microsoft.com/office/drawing/2014/main" id="{4AE455A6-0F48-A7EB-98A2-C57DA3B5D4F8}"/>
              </a:ext>
            </a:extLst>
          </p:cNvPr>
          <p:cNvPicPr>
            <a:picLocks noChangeAspect="1"/>
          </p:cNvPicPr>
          <p:nvPr/>
        </p:nvPicPr>
        <p:blipFill>
          <a:blip r:embed="rId3"/>
          <a:stretch>
            <a:fillRect/>
          </a:stretch>
        </p:blipFill>
        <p:spPr>
          <a:xfrm>
            <a:off x="6384032" y="3587537"/>
            <a:ext cx="5365746" cy="3153831"/>
          </a:xfrm>
          <a:prstGeom prst="rect">
            <a:avLst/>
          </a:prstGeom>
        </p:spPr>
      </p:pic>
    </p:spTree>
    <p:extLst>
      <p:ext uri="{BB962C8B-B14F-4D97-AF65-F5344CB8AC3E}">
        <p14:creationId xmlns:p14="http://schemas.microsoft.com/office/powerpoint/2010/main" val="380976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93995" y="2131891"/>
            <a:ext cx="11767356" cy="1455646"/>
          </a:xfrm>
        </p:spPr>
        <p:txBody>
          <a:bodyPr>
            <a:normAutofit fontScale="85000" lnSpcReduction="10000"/>
          </a:bodyPr>
          <a:lstStyle/>
          <a:p>
            <a:pPr marL="0" indent="0">
              <a:buNone/>
            </a:pPr>
            <a:r>
              <a:rPr lang="en-US" sz="2000" dirty="0"/>
              <a:t>Random Forest is a sophisticated and adaptable supervised machine learning technique that creates and combines a large number of decision trees to create a "forest". This can be used to solve classification and regression problems.</a:t>
            </a:r>
          </a:p>
          <a:p>
            <a:pPr marL="0" indent="0">
              <a:buNone/>
            </a:pPr>
            <a:r>
              <a:rPr lang="en-US" sz="2000" dirty="0"/>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119336" y="1628800"/>
            <a:ext cx="11017224"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Random Forest</a:t>
            </a:r>
          </a:p>
        </p:txBody>
      </p:sp>
      <p:sp>
        <p:nvSpPr>
          <p:cNvPr id="9" name="Content Placeholder 2">
            <a:extLst>
              <a:ext uri="{FF2B5EF4-FFF2-40B4-BE49-F238E27FC236}">
                <a16:creationId xmlns:a16="http://schemas.microsoft.com/office/drawing/2014/main" id="{391538F0-4A5E-30E3-CAA0-46F2F9BD6097}"/>
              </a:ext>
            </a:extLst>
          </p:cNvPr>
          <p:cNvSpPr txBox="1">
            <a:spLocks/>
          </p:cNvSpPr>
          <p:nvPr/>
        </p:nvSpPr>
        <p:spPr>
          <a:xfrm>
            <a:off x="4042837" y="3351757"/>
            <a:ext cx="2952328" cy="504056"/>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max_features = 2</a:t>
            </a:r>
          </a:p>
        </p:txBody>
      </p:sp>
      <p:pic>
        <p:nvPicPr>
          <p:cNvPr id="6" name="Picture 5">
            <a:extLst>
              <a:ext uri="{FF2B5EF4-FFF2-40B4-BE49-F238E27FC236}">
                <a16:creationId xmlns:a16="http://schemas.microsoft.com/office/drawing/2014/main" id="{08D7B18C-0CAF-E469-FD17-1D6EAC30BA73}"/>
              </a:ext>
            </a:extLst>
          </p:cNvPr>
          <p:cNvPicPr>
            <a:picLocks noChangeAspect="1"/>
          </p:cNvPicPr>
          <p:nvPr/>
        </p:nvPicPr>
        <p:blipFill>
          <a:blip r:embed="rId2"/>
          <a:stretch>
            <a:fillRect/>
          </a:stretch>
        </p:blipFill>
        <p:spPr>
          <a:xfrm>
            <a:off x="1846593" y="3823480"/>
            <a:ext cx="3672408" cy="2918051"/>
          </a:xfrm>
          <a:prstGeom prst="rect">
            <a:avLst/>
          </a:prstGeom>
        </p:spPr>
      </p:pic>
      <p:sp>
        <p:nvSpPr>
          <p:cNvPr id="8" name="Content Placeholder 2">
            <a:extLst>
              <a:ext uri="{FF2B5EF4-FFF2-40B4-BE49-F238E27FC236}">
                <a16:creationId xmlns:a16="http://schemas.microsoft.com/office/drawing/2014/main" id="{6C4D0DB5-7A9C-CD3D-692D-054324C2D931}"/>
              </a:ext>
            </a:extLst>
          </p:cNvPr>
          <p:cNvSpPr txBox="1">
            <a:spLocks/>
          </p:cNvSpPr>
          <p:nvPr/>
        </p:nvSpPr>
        <p:spPr>
          <a:xfrm rot="20574535">
            <a:off x="190646" y="4606502"/>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pic>
        <p:nvPicPr>
          <p:cNvPr id="11" name="Picture 10">
            <a:extLst>
              <a:ext uri="{FF2B5EF4-FFF2-40B4-BE49-F238E27FC236}">
                <a16:creationId xmlns:a16="http://schemas.microsoft.com/office/drawing/2014/main" id="{9DCF7A28-B45E-132E-794F-92B24B7E5EF0}"/>
              </a:ext>
            </a:extLst>
          </p:cNvPr>
          <p:cNvPicPr>
            <a:picLocks noChangeAspect="1"/>
          </p:cNvPicPr>
          <p:nvPr/>
        </p:nvPicPr>
        <p:blipFill>
          <a:blip r:embed="rId3"/>
          <a:stretch>
            <a:fillRect/>
          </a:stretch>
        </p:blipFill>
        <p:spPr>
          <a:xfrm>
            <a:off x="5807968" y="3823480"/>
            <a:ext cx="6053384" cy="2917888"/>
          </a:xfrm>
          <a:prstGeom prst="rect">
            <a:avLst/>
          </a:prstGeom>
        </p:spPr>
      </p:pic>
    </p:spTree>
    <p:extLst>
      <p:ext uri="{BB962C8B-B14F-4D97-AF65-F5344CB8AC3E}">
        <p14:creationId xmlns:p14="http://schemas.microsoft.com/office/powerpoint/2010/main" val="416804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9" name="Content Placeholder 2">
            <a:extLst>
              <a:ext uri="{FF2B5EF4-FFF2-40B4-BE49-F238E27FC236}">
                <a16:creationId xmlns:a16="http://schemas.microsoft.com/office/drawing/2014/main" id="{391538F0-4A5E-30E3-CAA0-46F2F9BD6097}"/>
              </a:ext>
            </a:extLst>
          </p:cNvPr>
          <p:cNvSpPr txBox="1">
            <a:spLocks/>
          </p:cNvSpPr>
          <p:nvPr/>
        </p:nvSpPr>
        <p:spPr>
          <a:xfrm>
            <a:off x="4151784" y="1556792"/>
            <a:ext cx="2952328" cy="504056"/>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max_features = 5</a:t>
            </a:r>
          </a:p>
        </p:txBody>
      </p:sp>
      <p:sp>
        <p:nvSpPr>
          <p:cNvPr id="8" name="Content Placeholder 2">
            <a:extLst>
              <a:ext uri="{FF2B5EF4-FFF2-40B4-BE49-F238E27FC236}">
                <a16:creationId xmlns:a16="http://schemas.microsoft.com/office/drawing/2014/main" id="{6C4D0DB5-7A9C-CD3D-692D-054324C2D931}"/>
              </a:ext>
            </a:extLst>
          </p:cNvPr>
          <p:cNvSpPr txBox="1">
            <a:spLocks/>
          </p:cNvSpPr>
          <p:nvPr/>
        </p:nvSpPr>
        <p:spPr>
          <a:xfrm rot="20574535">
            <a:off x="102959" y="2789256"/>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pic>
        <p:nvPicPr>
          <p:cNvPr id="12" name="Picture 11">
            <a:extLst>
              <a:ext uri="{FF2B5EF4-FFF2-40B4-BE49-F238E27FC236}">
                <a16:creationId xmlns:a16="http://schemas.microsoft.com/office/drawing/2014/main" id="{68CD69BC-09FE-7FFC-39C7-B81CDD06DC10}"/>
              </a:ext>
            </a:extLst>
          </p:cNvPr>
          <p:cNvPicPr>
            <a:picLocks noChangeAspect="1"/>
          </p:cNvPicPr>
          <p:nvPr/>
        </p:nvPicPr>
        <p:blipFill>
          <a:blip r:embed="rId2"/>
          <a:stretch>
            <a:fillRect/>
          </a:stretch>
        </p:blipFill>
        <p:spPr>
          <a:xfrm>
            <a:off x="1832808" y="2036404"/>
            <a:ext cx="2952327" cy="2254746"/>
          </a:xfrm>
          <a:prstGeom prst="rect">
            <a:avLst/>
          </a:prstGeom>
        </p:spPr>
      </p:pic>
      <p:pic>
        <p:nvPicPr>
          <p:cNvPr id="14" name="Picture 13">
            <a:extLst>
              <a:ext uri="{FF2B5EF4-FFF2-40B4-BE49-F238E27FC236}">
                <a16:creationId xmlns:a16="http://schemas.microsoft.com/office/drawing/2014/main" id="{12883B29-EAA0-2D2D-6153-7A19F8D0C4EA}"/>
              </a:ext>
            </a:extLst>
          </p:cNvPr>
          <p:cNvPicPr>
            <a:picLocks noChangeAspect="1"/>
          </p:cNvPicPr>
          <p:nvPr/>
        </p:nvPicPr>
        <p:blipFill>
          <a:blip r:embed="rId3"/>
          <a:stretch>
            <a:fillRect/>
          </a:stretch>
        </p:blipFill>
        <p:spPr>
          <a:xfrm>
            <a:off x="5447928" y="2036404"/>
            <a:ext cx="4828667" cy="1939355"/>
          </a:xfrm>
          <a:prstGeom prst="rect">
            <a:avLst/>
          </a:prstGeom>
        </p:spPr>
      </p:pic>
      <p:sp>
        <p:nvSpPr>
          <p:cNvPr id="15" name="Content Placeholder 2">
            <a:extLst>
              <a:ext uri="{FF2B5EF4-FFF2-40B4-BE49-F238E27FC236}">
                <a16:creationId xmlns:a16="http://schemas.microsoft.com/office/drawing/2014/main" id="{FFCE3486-6C9C-6DCC-C348-D36D65A6C5FF}"/>
              </a:ext>
            </a:extLst>
          </p:cNvPr>
          <p:cNvSpPr txBox="1">
            <a:spLocks/>
          </p:cNvSpPr>
          <p:nvPr/>
        </p:nvSpPr>
        <p:spPr>
          <a:xfrm>
            <a:off x="5447638" y="3983435"/>
            <a:ext cx="3212303" cy="504056"/>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max_features = 18</a:t>
            </a:r>
          </a:p>
        </p:txBody>
      </p:sp>
      <p:sp>
        <p:nvSpPr>
          <p:cNvPr id="20" name="Content Placeholder 2">
            <a:extLst>
              <a:ext uri="{FF2B5EF4-FFF2-40B4-BE49-F238E27FC236}">
                <a16:creationId xmlns:a16="http://schemas.microsoft.com/office/drawing/2014/main" id="{AB1BFBD0-C980-DC28-BB78-07F04CD23FB6}"/>
              </a:ext>
            </a:extLst>
          </p:cNvPr>
          <p:cNvSpPr txBox="1">
            <a:spLocks/>
          </p:cNvSpPr>
          <p:nvPr/>
        </p:nvSpPr>
        <p:spPr>
          <a:xfrm rot="20574535">
            <a:off x="190646" y="5170869"/>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pic>
        <p:nvPicPr>
          <p:cNvPr id="4" name="Picture 3">
            <a:extLst>
              <a:ext uri="{FF2B5EF4-FFF2-40B4-BE49-F238E27FC236}">
                <a16:creationId xmlns:a16="http://schemas.microsoft.com/office/drawing/2014/main" id="{C613603D-252A-CC2D-87C8-F5A73AF9C0CD}"/>
              </a:ext>
            </a:extLst>
          </p:cNvPr>
          <p:cNvPicPr>
            <a:picLocks noChangeAspect="1"/>
          </p:cNvPicPr>
          <p:nvPr/>
        </p:nvPicPr>
        <p:blipFill>
          <a:blip r:embed="rId4"/>
          <a:stretch>
            <a:fillRect/>
          </a:stretch>
        </p:blipFill>
        <p:spPr>
          <a:xfrm>
            <a:off x="1832808" y="4459508"/>
            <a:ext cx="2952326" cy="2340749"/>
          </a:xfrm>
          <a:prstGeom prst="rect">
            <a:avLst/>
          </a:prstGeom>
        </p:spPr>
      </p:pic>
      <p:pic>
        <p:nvPicPr>
          <p:cNvPr id="6" name="Picture 5">
            <a:extLst>
              <a:ext uri="{FF2B5EF4-FFF2-40B4-BE49-F238E27FC236}">
                <a16:creationId xmlns:a16="http://schemas.microsoft.com/office/drawing/2014/main" id="{646BD7FD-FB7A-9030-47C8-07E2ED106FF7}"/>
              </a:ext>
            </a:extLst>
          </p:cNvPr>
          <p:cNvPicPr>
            <a:picLocks noChangeAspect="1"/>
          </p:cNvPicPr>
          <p:nvPr/>
        </p:nvPicPr>
        <p:blipFill>
          <a:blip r:embed="rId5"/>
          <a:stretch>
            <a:fillRect/>
          </a:stretch>
        </p:blipFill>
        <p:spPr>
          <a:xfrm>
            <a:off x="5447928" y="4455370"/>
            <a:ext cx="4828667" cy="2340749"/>
          </a:xfrm>
          <a:prstGeom prst="rect">
            <a:avLst/>
          </a:prstGeom>
        </p:spPr>
      </p:pic>
    </p:spTree>
    <p:extLst>
      <p:ext uri="{BB962C8B-B14F-4D97-AF65-F5344CB8AC3E}">
        <p14:creationId xmlns:p14="http://schemas.microsoft.com/office/powerpoint/2010/main" val="40384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93995" y="2030445"/>
            <a:ext cx="11767356" cy="1557092"/>
          </a:xfrm>
        </p:spPr>
        <p:txBody>
          <a:bodyPr>
            <a:normAutofit fontScale="92500" lnSpcReduction="10000"/>
          </a:bodyPr>
          <a:lstStyle/>
          <a:p>
            <a:pPr marL="0" indent="0" algn="just">
              <a:buNone/>
            </a:pPr>
            <a:r>
              <a:rPr lang="en-US" sz="2000" dirty="0"/>
              <a:t>Naïve Bayes algorithm is a supervised learning algorithm, which is based on Bayes theorem and used for solving classification problems. It is mainly used in text classification that includes a high-dimensional training dataset.</a:t>
            </a:r>
          </a:p>
          <a:p>
            <a:pPr marL="0" indent="0" algn="just">
              <a:buNone/>
            </a:pPr>
            <a:r>
              <a:rPr lang="en-US" sz="2100" dirty="0"/>
              <a:t>Naïve Bayes Classifier is one of the simple and most effective Classification algorithms which helps in building the fast machine learning models that can make quick predictions. It is a probabilistic classifier, which means it predicts on the basis of the probability of an object.</a:t>
            </a:r>
          </a:p>
          <a:p>
            <a:pPr marL="0" indent="0" algn="just">
              <a:buNone/>
            </a:pPr>
            <a:endParaRPr lang="en-US" sz="2100" dirty="0"/>
          </a:p>
          <a:p>
            <a:pPr marL="0" indent="0" algn="just">
              <a:buNone/>
            </a:pPr>
            <a:endParaRPr lang="en-US" sz="2600" dirty="0"/>
          </a:p>
          <a:p>
            <a:pPr marL="0" indent="0" algn="just">
              <a:buNone/>
            </a:pPr>
            <a:endParaRPr lang="en-US" sz="2600" dirty="0"/>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93995" y="1562339"/>
            <a:ext cx="11017224"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Gaussian Naïve Bayes</a:t>
            </a:r>
          </a:p>
        </p:txBody>
      </p:sp>
      <p:sp>
        <p:nvSpPr>
          <p:cNvPr id="9" name="Content Placeholder 2">
            <a:extLst>
              <a:ext uri="{FF2B5EF4-FFF2-40B4-BE49-F238E27FC236}">
                <a16:creationId xmlns:a16="http://schemas.microsoft.com/office/drawing/2014/main" id="{391538F0-4A5E-30E3-CAA0-46F2F9BD6097}"/>
              </a:ext>
            </a:extLst>
          </p:cNvPr>
          <p:cNvSpPr txBox="1">
            <a:spLocks/>
          </p:cNvSpPr>
          <p:nvPr/>
        </p:nvSpPr>
        <p:spPr>
          <a:xfrm rot="20574535">
            <a:off x="165305" y="4789930"/>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pic>
        <p:nvPicPr>
          <p:cNvPr id="6" name="Picture 5">
            <a:extLst>
              <a:ext uri="{FF2B5EF4-FFF2-40B4-BE49-F238E27FC236}">
                <a16:creationId xmlns:a16="http://schemas.microsoft.com/office/drawing/2014/main" id="{72C10144-E77C-4231-9DC0-B1851270968F}"/>
              </a:ext>
            </a:extLst>
          </p:cNvPr>
          <p:cNvPicPr>
            <a:picLocks noChangeAspect="1"/>
          </p:cNvPicPr>
          <p:nvPr/>
        </p:nvPicPr>
        <p:blipFill>
          <a:blip r:embed="rId2"/>
          <a:stretch>
            <a:fillRect/>
          </a:stretch>
        </p:blipFill>
        <p:spPr>
          <a:xfrm>
            <a:off x="1841264" y="3589116"/>
            <a:ext cx="3995466" cy="3152252"/>
          </a:xfrm>
          <a:prstGeom prst="rect">
            <a:avLst/>
          </a:prstGeom>
        </p:spPr>
      </p:pic>
      <p:pic>
        <p:nvPicPr>
          <p:cNvPr id="10" name="Picture 9">
            <a:extLst>
              <a:ext uri="{FF2B5EF4-FFF2-40B4-BE49-F238E27FC236}">
                <a16:creationId xmlns:a16="http://schemas.microsoft.com/office/drawing/2014/main" id="{9E5B89C5-553C-8583-0D8B-5DDBF8CBC462}"/>
              </a:ext>
            </a:extLst>
          </p:cNvPr>
          <p:cNvPicPr>
            <a:picLocks noChangeAspect="1"/>
          </p:cNvPicPr>
          <p:nvPr/>
        </p:nvPicPr>
        <p:blipFill>
          <a:blip r:embed="rId3"/>
          <a:stretch>
            <a:fillRect/>
          </a:stretch>
        </p:blipFill>
        <p:spPr>
          <a:xfrm>
            <a:off x="6096001" y="3587536"/>
            <a:ext cx="5765350" cy="3152252"/>
          </a:xfrm>
          <a:prstGeom prst="rect">
            <a:avLst/>
          </a:prstGeom>
        </p:spPr>
      </p:pic>
    </p:spTree>
    <p:extLst>
      <p:ext uri="{BB962C8B-B14F-4D97-AF65-F5344CB8AC3E}">
        <p14:creationId xmlns:p14="http://schemas.microsoft.com/office/powerpoint/2010/main" val="12068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93995" y="2022744"/>
            <a:ext cx="11767356" cy="1557092"/>
          </a:xfrm>
        </p:spPr>
        <p:txBody>
          <a:bodyPr>
            <a:normAutofit fontScale="55000" lnSpcReduction="20000"/>
          </a:bodyPr>
          <a:lstStyle/>
          <a:p>
            <a:pPr marL="0" indent="0" algn="just">
              <a:buNone/>
            </a:pPr>
            <a:r>
              <a:rPr lang="en-US" sz="2100" dirty="0"/>
              <a:t>K-Nearest Neighbour is one of the simplest Machine Learning algorithms based on Supervised Learning technique. </a:t>
            </a:r>
          </a:p>
          <a:p>
            <a:pPr marL="0" indent="0" algn="just">
              <a:buNone/>
            </a:pPr>
            <a:r>
              <a:rPr lang="en-US" sz="2100" dirty="0"/>
              <a:t>K-NN algorithm assumes the similarity between the new case/data and available cases and put the new case into the category that is most similar to the available categories.</a:t>
            </a:r>
          </a:p>
          <a:p>
            <a:pPr marL="0" indent="0" algn="just">
              <a:buNone/>
            </a:pPr>
            <a:r>
              <a:rPr lang="en-US" sz="2100" dirty="0"/>
              <a:t>K-NN algorithm stores all the available data and classifies a new data point based on the similarity. This means when new data appears then it can be easily classified into a well suite category by using K- NN algorithm.</a:t>
            </a:r>
          </a:p>
          <a:p>
            <a:pPr marL="0" indent="0" algn="just">
              <a:buNone/>
            </a:pPr>
            <a:r>
              <a:rPr lang="en-US" sz="2100" dirty="0"/>
              <a:t>It is also called a lazy learner algorithm because it does not learn from the training set immediately instead it stores the dataset and at the time of classification, it performs an action on the dataset.</a:t>
            </a:r>
          </a:p>
          <a:p>
            <a:pPr marL="0" indent="0" algn="just">
              <a:buNone/>
            </a:pPr>
            <a:endParaRPr lang="en-US" sz="2100" dirty="0"/>
          </a:p>
          <a:p>
            <a:pPr marL="0" indent="0" algn="just">
              <a:buNone/>
            </a:pPr>
            <a:endParaRPr lang="en-US" sz="2600" dirty="0"/>
          </a:p>
          <a:p>
            <a:pPr marL="0" indent="0" algn="just">
              <a:buNone/>
            </a:pPr>
            <a:endParaRPr lang="en-US" sz="2600" dirty="0"/>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93995" y="1562339"/>
            <a:ext cx="11017224" cy="466527"/>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KNN </a:t>
            </a:r>
          </a:p>
        </p:txBody>
      </p:sp>
      <p:sp>
        <p:nvSpPr>
          <p:cNvPr id="9" name="Content Placeholder 2">
            <a:extLst>
              <a:ext uri="{FF2B5EF4-FFF2-40B4-BE49-F238E27FC236}">
                <a16:creationId xmlns:a16="http://schemas.microsoft.com/office/drawing/2014/main" id="{391538F0-4A5E-30E3-CAA0-46F2F9BD6097}"/>
              </a:ext>
            </a:extLst>
          </p:cNvPr>
          <p:cNvSpPr txBox="1">
            <a:spLocks/>
          </p:cNvSpPr>
          <p:nvPr/>
        </p:nvSpPr>
        <p:spPr>
          <a:xfrm rot="20574535">
            <a:off x="165305" y="4789930"/>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sp>
        <p:nvSpPr>
          <p:cNvPr id="5" name="Content Placeholder 2">
            <a:extLst>
              <a:ext uri="{FF2B5EF4-FFF2-40B4-BE49-F238E27FC236}">
                <a16:creationId xmlns:a16="http://schemas.microsoft.com/office/drawing/2014/main" id="{B9A0353B-7E6E-6706-9113-D1ECE1F79107}"/>
              </a:ext>
            </a:extLst>
          </p:cNvPr>
          <p:cNvSpPr txBox="1">
            <a:spLocks/>
          </p:cNvSpPr>
          <p:nvPr/>
        </p:nvSpPr>
        <p:spPr>
          <a:xfrm>
            <a:off x="165305" y="3827072"/>
            <a:ext cx="1675959" cy="466527"/>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K = 10</a:t>
            </a:r>
          </a:p>
        </p:txBody>
      </p:sp>
      <p:pic>
        <p:nvPicPr>
          <p:cNvPr id="8" name="Picture 7">
            <a:extLst>
              <a:ext uri="{FF2B5EF4-FFF2-40B4-BE49-F238E27FC236}">
                <a16:creationId xmlns:a16="http://schemas.microsoft.com/office/drawing/2014/main" id="{19AE255A-E154-0152-AC0B-BA6D3944443A}"/>
              </a:ext>
            </a:extLst>
          </p:cNvPr>
          <p:cNvPicPr>
            <a:picLocks noChangeAspect="1"/>
          </p:cNvPicPr>
          <p:nvPr/>
        </p:nvPicPr>
        <p:blipFill>
          <a:blip r:embed="rId2"/>
          <a:stretch>
            <a:fillRect/>
          </a:stretch>
        </p:blipFill>
        <p:spPr>
          <a:xfrm>
            <a:off x="1841264" y="3587537"/>
            <a:ext cx="3958084" cy="3152252"/>
          </a:xfrm>
          <a:prstGeom prst="rect">
            <a:avLst/>
          </a:prstGeom>
        </p:spPr>
      </p:pic>
      <p:pic>
        <p:nvPicPr>
          <p:cNvPr id="12" name="Picture 11">
            <a:extLst>
              <a:ext uri="{FF2B5EF4-FFF2-40B4-BE49-F238E27FC236}">
                <a16:creationId xmlns:a16="http://schemas.microsoft.com/office/drawing/2014/main" id="{D48E38A0-FB64-6180-783D-59A6890BB10B}"/>
              </a:ext>
            </a:extLst>
          </p:cNvPr>
          <p:cNvPicPr>
            <a:picLocks noChangeAspect="1"/>
          </p:cNvPicPr>
          <p:nvPr/>
        </p:nvPicPr>
        <p:blipFill>
          <a:blip r:embed="rId3"/>
          <a:stretch>
            <a:fillRect/>
          </a:stretch>
        </p:blipFill>
        <p:spPr>
          <a:xfrm>
            <a:off x="6096000" y="3587536"/>
            <a:ext cx="5765350" cy="3152252"/>
          </a:xfrm>
          <a:prstGeom prst="rect">
            <a:avLst/>
          </a:prstGeom>
        </p:spPr>
      </p:pic>
    </p:spTree>
    <p:extLst>
      <p:ext uri="{BB962C8B-B14F-4D97-AF65-F5344CB8AC3E}">
        <p14:creationId xmlns:p14="http://schemas.microsoft.com/office/powerpoint/2010/main" val="412101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 y="116632"/>
            <a:ext cx="10058400" cy="1325563"/>
          </a:xfrm>
        </p:spPr>
        <p:txBody>
          <a:bodyPr/>
          <a:lstStyle/>
          <a:p>
            <a:r>
              <a:rPr lang="en-US" dirty="0"/>
              <a:t>PROBLEM DEFINITION</a:t>
            </a:r>
          </a:p>
        </p:txBody>
      </p:sp>
      <p:sp>
        <p:nvSpPr>
          <p:cNvPr id="4" name="Content Placeholder 3">
            <a:extLst>
              <a:ext uri="{FF2B5EF4-FFF2-40B4-BE49-F238E27FC236}">
                <a16:creationId xmlns:a16="http://schemas.microsoft.com/office/drawing/2014/main" id="{E04E0EAF-C079-0383-102C-648EAE6A82AE}"/>
              </a:ext>
            </a:extLst>
          </p:cNvPr>
          <p:cNvSpPr>
            <a:spLocks noGrp="1"/>
          </p:cNvSpPr>
          <p:nvPr>
            <p:ph idx="1"/>
          </p:nvPr>
        </p:nvSpPr>
        <p:spPr>
          <a:xfrm>
            <a:off x="0" y="1772816"/>
            <a:ext cx="11979315" cy="4890356"/>
          </a:xfrm>
        </p:spPr>
        <p:txBody>
          <a:bodyPr>
            <a:normAutofit/>
          </a:bodyPr>
          <a:lstStyle/>
          <a:p>
            <a:r>
              <a:rPr lang="en-IN" dirty="0"/>
              <a:t>Human Heart is the principal part of the human body. </a:t>
            </a:r>
            <a:r>
              <a:rPr lang="en-US" dirty="0"/>
              <a:t>Any irregularity to heart can cause distress in other parts of body.</a:t>
            </a:r>
          </a:p>
          <a:p>
            <a:r>
              <a:rPr lang="en-US" dirty="0"/>
              <a:t>Present day, heart stroke is one of the primary reasons for occurrence of most deaths. Heart stroke may occur due to unhealthy lifestyle, smoking, alcohol and high intake of fat which may cause hyper-tension.</a:t>
            </a:r>
          </a:p>
          <a:p>
            <a:r>
              <a:rPr lang="en-US" dirty="0"/>
              <a:t> According to the World Health Organization more than 10 million die due to Heart stroke every single year around the world.</a:t>
            </a:r>
          </a:p>
          <a:p>
            <a:r>
              <a:rPr lang="en-US" dirty="0"/>
              <a:t>Unfortunately, detecting such conditions in humans is a complex task. Handling such complex tasks can be done by using data sets.  </a:t>
            </a:r>
          </a:p>
          <a:p>
            <a:r>
              <a:rPr lang="en-US" dirty="0"/>
              <a:t>As heart stroke prediction is a complex task, there is a need to automate the prediction process to avoid risks associated with it and alert the patient well in advance.</a:t>
            </a:r>
          </a:p>
        </p:txBody>
      </p:sp>
    </p:spTree>
    <p:extLst>
      <p:ext uri="{BB962C8B-B14F-4D97-AF65-F5344CB8AC3E}">
        <p14:creationId xmlns:p14="http://schemas.microsoft.com/office/powerpoint/2010/main" val="192862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9" name="Content Placeholder 2">
            <a:extLst>
              <a:ext uri="{FF2B5EF4-FFF2-40B4-BE49-F238E27FC236}">
                <a16:creationId xmlns:a16="http://schemas.microsoft.com/office/drawing/2014/main" id="{391538F0-4A5E-30E3-CAA0-46F2F9BD6097}"/>
              </a:ext>
            </a:extLst>
          </p:cNvPr>
          <p:cNvSpPr txBox="1">
            <a:spLocks/>
          </p:cNvSpPr>
          <p:nvPr/>
        </p:nvSpPr>
        <p:spPr>
          <a:xfrm rot="20574535">
            <a:off x="-22404" y="2476835"/>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sp>
        <p:nvSpPr>
          <p:cNvPr id="5" name="Content Placeholder 2">
            <a:extLst>
              <a:ext uri="{FF2B5EF4-FFF2-40B4-BE49-F238E27FC236}">
                <a16:creationId xmlns:a16="http://schemas.microsoft.com/office/drawing/2014/main" id="{B9A0353B-7E6E-6706-9113-D1ECE1F79107}"/>
              </a:ext>
            </a:extLst>
          </p:cNvPr>
          <p:cNvSpPr txBox="1">
            <a:spLocks/>
          </p:cNvSpPr>
          <p:nvPr/>
        </p:nvSpPr>
        <p:spPr>
          <a:xfrm>
            <a:off x="17276" y="1628800"/>
            <a:ext cx="1675959" cy="466527"/>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K = 50</a:t>
            </a:r>
          </a:p>
        </p:txBody>
      </p:sp>
      <p:pic>
        <p:nvPicPr>
          <p:cNvPr id="11" name="Picture 10">
            <a:extLst>
              <a:ext uri="{FF2B5EF4-FFF2-40B4-BE49-F238E27FC236}">
                <a16:creationId xmlns:a16="http://schemas.microsoft.com/office/drawing/2014/main" id="{76E00D78-7481-EF7D-B469-4D5AED96882D}"/>
              </a:ext>
            </a:extLst>
          </p:cNvPr>
          <p:cNvPicPr>
            <a:picLocks noChangeAspect="1"/>
          </p:cNvPicPr>
          <p:nvPr/>
        </p:nvPicPr>
        <p:blipFill>
          <a:blip r:embed="rId2"/>
          <a:stretch>
            <a:fillRect/>
          </a:stretch>
        </p:blipFill>
        <p:spPr>
          <a:xfrm>
            <a:off x="1693235" y="1865674"/>
            <a:ext cx="2900862" cy="2304256"/>
          </a:xfrm>
          <a:prstGeom prst="rect">
            <a:avLst/>
          </a:prstGeom>
        </p:spPr>
      </p:pic>
      <p:pic>
        <p:nvPicPr>
          <p:cNvPr id="14" name="Picture 13">
            <a:extLst>
              <a:ext uri="{FF2B5EF4-FFF2-40B4-BE49-F238E27FC236}">
                <a16:creationId xmlns:a16="http://schemas.microsoft.com/office/drawing/2014/main" id="{AFFB61ED-1076-1339-38D3-BF9B764E8652}"/>
              </a:ext>
            </a:extLst>
          </p:cNvPr>
          <p:cNvPicPr>
            <a:picLocks noChangeAspect="1"/>
          </p:cNvPicPr>
          <p:nvPr/>
        </p:nvPicPr>
        <p:blipFill>
          <a:blip r:embed="rId3"/>
          <a:stretch>
            <a:fillRect/>
          </a:stretch>
        </p:blipFill>
        <p:spPr>
          <a:xfrm>
            <a:off x="4943872" y="1862063"/>
            <a:ext cx="4427604" cy="2304256"/>
          </a:xfrm>
          <a:prstGeom prst="rect">
            <a:avLst/>
          </a:prstGeom>
        </p:spPr>
      </p:pic>
      <p:sp>
        <p:nvSpPr>
          <p:cNvPr id="15" name="Content Placeholder 2">
            <a:extLst>
              <a:ext uri="{FF2B5EF4-FFF2-40B4-BE49-F238E27FC236}">
                <a16:creationId xmlns:a16="http://schemas.microsoft.com/office/drawing/2014/main" id="{07EB5D16-ABDD-FC4D-C71F-E5682D35A71C}"/>
              </a:ext>
            </a:extLst>
          </p:cNvPr>
          <p:cNvSpPr txBox="1">
            <a:spLocks/>
          </p:cNvSpPr>
          <p:nvPr/>
        </p:nvSpPr>
        <p:spPr>
          <a:xfrm>
            <a:off x="17276" y="4254777"/>
            <a:ext cx="1675959" cy="466527"/>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K = 200</a:t>
            </a:r>
          </a:p>
        </p:txBody>
      </p:sp>
      <p:pic>
        <p:nvPicPr>
          <p:cNvPr id="17" name="Picture 16">
            <a:extLst>
              <a:ext uri="{FF2B5EF4-FFF2-40B4-BE49-F238E27FC236}">
                <a16:creationId xmlns:a16="http://schemas.microsoft.com/office/drawing/2014/main" id="{380A3651-FE89-1F6E-63C2-A7011EAC2325}"/>
              </a:ext>
            </a:extLst>
          </p:cNvPr>
          <p:cNvPicPr>
            <a:picLocks noChangeAspect="1"/>
          </p:cNvPicPr>
          <p:nvPr/>
        </p:nvPicPr>
        <p:blipFill>
          <a:blip r:embed="rId4"/>
          <a:stretch>
            <a:fillRect/>
          </a:stretch>
        </p:blipFill>
        <p:spPr>
          <a:xfrm>
            <a:off x="1693235" y="4448580"/>
            <a:ext cx="2900862" cy="2289213"/>
          </a:xfrm>
          <a:prstGeom prst="rect">
            <a:avLst/>
          </a:prstGeom>
        </p:spPr>
      </p:pic>
      <p:pic>
        <p:nvPicPr>
          <p:cNvPr id="19" name="Picture 18">
            <a:extLst>
              <a:ext uri="{FF2B5EF4-FFF2-40B4-BE49-F238E27FC236}">
                <a16:creationId xmlns:a16="http://schemas.microsoft.com/office/drawing/2014/main" id="{29E9A7CD-3C57-B20B-2083-E136D1EC6965}"/>
              </a:ext>
            </a:extLst>
          </p:cNvPr>
          <p:cNvPicPr>
            <a:picLocks noChangeAspect="1"/>
          </p:cNvPicPr>
          <p:nvPr/>
        </p:nvPicPr>
        <p:blipFill>
          <a:blip r:embed="rId5"/>
          <a:stretch>
            <a:fillRect/>
          </a:stretch>
        </p:blipFill>
        <p:spPr>
          <a:xfrm>
            <a:off x="4943872" y="4448580"/>
            <a:ext cx="4427604" cy="2289212"/>
          </a:xfrm>
          <a:prstGeom prst="rect">
            <a:avLst/>
          </a:prstGeom>
        </p:spPr>
      </p:pic>
      <p:sp>
        <p:nvSpPr>
          <p:cNvPr id="20" name="Content Placeholder 2">
            <a:extLst>
              <a:ext uri="{FF2B5EF4-FFF2-40B4-BE49-F238E27FC236}">
                <a16:creationId xmlns:a16="http://schemas.microsoft.com/office/drawing/2014/main" id="{A8F7C966-57C8-95A2-401B-FBC4A3BCE209}"/>
              </a:ext>
            </a:extLst>
          </p:cNvPr>
          <p:cNvSpPr txBox="1">
            <a:spLocks/>
          </p:cNvSpPr>
          <p:nvPr/>
        </p:nvSpPr>
        <p:spPr>
          <a:xfrm rot="20574535">
            <a:off x="88586" y="5218665"/>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spTree>
    <p:extLst>
      <p:ext uri="{BB962C8B-B14F-4D97-AF65-F5344CB8AC3E}">
        <p14:creationId xmlns:p14="http://schemas.microsoft.com/office/powerpoint/2010/main" val="366833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9" name="Content Placeholder 2">
            <a:extLst>
              <a:ext uri="{FF2B5EF4-FFF2-40B4-BE49-F238E27FC236}">
                <a16:creationId xmlns:a16="http://schemas.microsoft.com/office/drawing/2014/main" id="{391538F0-4A5E-30E3-CAA0-46F2F9BD6097}"/>
              </a:ext>
            </a:extLst>
          </p:cNvPr>
          <p:cNvSpPr txBox="1">
            <a:spLocks/>
          </p:cNvSpPr>
          <p:nvPr/>
        </p:nvSpPr>
        <p:spPr>
          <a:xfrm rot="20574535">
            <a:off x="-22404" y="2476835"/>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sp>
        <p:nvSpPr>
          <p:cNvPr id="5" name="Content Placeholder 2">
            <a:extLst>
              <a:ext uri="{FF2B5EF4-FFF2-40B4-BE49-F238E27FC236}">
                <a16:creationId xmlns:a16="http://schemas.microsoft.com/office/drawing/2014/main" id="{B9A0353B-7E6E-6706-9113-D1ECE1F79107}"/>
              </a:ext>
            </a:extLst>
          </p:cNvPr>
          <p:cNvSpPr txBox="1">
            <a:spLocks/>
          </p:cNvSpPr>
          <p:nvPr/>
        </p:nvSpPr>
        <p:spPr>
          <a:xfrm>
            <a:off x="17276" y="1628800"/>
            <a:ext cx="1675959" cy="466527"/>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K = 1000</a:t>
            </a:r>
          </a:p>
        </p:txBody>
      </p:sp>
      <p:sp>
        <p:nvSpPr>
          <p:cNvPr id="15" name="Content Placeholder 2">
            <a:extLst>
              <a:ext uri="{FF2B5EF4-FFF2-40B4-BE49-F238E27FC236}">
                <a16:creationId xmlns:a16="http://schemas.microsoft.com/office/drawing/2014/main" id="{07EB5D16-ABDD-FC4D-C71F-E5682D35A71C}"/>
              </a:ext>
            </a:extLst>
          </p:cNvPr>
          <p:cNvSpPr txBox="1">
            <a:spLocks/>
          </p:cNvSpPr>
          <p:nvPr/>
        </p:nvSpPr>
        <p:spPr>
          <a:xfrm>
            <a:off x="17276" y="4254777"/>
            <a:ext cx="1675959" cy="466527"/>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K = 4000</a:t>
            </a:r>
          </a:p>
        </p:txBody>
      </p:sp>
      <p:sp>
        <p:nvSpPr>
          <p:cNvPr id="20" name="Content Placeholder 2">
            <a:extLst>
              <a:ext uri="{FF2B5EF4-FFF2-40B4-BE49-F238E27FC236}">
                <a16:creationId xmlns:a16="http://schemas.microsoft.com/office/drawing/2014/main" id="{A8F7C966-57C8-95A2-401B-FBC4A3BCE209}"/>
              </a:ext>
            </a:extLst>
          </p:cNvPr>
          <p:cNvSpPr txBox="1">
            <a:spLocks/>
          </p:cNvSpPr>
          <p:nvPr/>
        </p:nvSpPr>
        <p:spPr>
          <a:xfrm rot="20574535">
            <a:off x="88586" y="5218665"/>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pic>
        <p:nvPicPr>
          <p:cNvPr id="4" name="Picture 3">
            <a:extLst>
              <a:ext uri="{FF2B5EF4-FFF2-40B4-BE49-F238E27FC236}">
                <a16:creationId xmlns:a16="http://schemas.microsoft.com/office/drawing/2014/main" id="{CF6015E1-3FBD-2EEA-709D-7A7E9664C2D5}"/>
              </a:ext>
            </a:extLst>
          </p:cNvPr>
          <p:cNvPicPr>
            <a:picLocks noChangeAspect="1"/>
          </p:cNvPicPr>
          <p:nvPr/>
        </p:nvPicPr>
        <p:blipFill>
          <a:blip r:embed="rId2"/>
          <a:stretch>
            <a:fillRect/>
          </a:stretch>
        </p:blipFill>
        <p:spPr>
          <a:xfrm>
            <a:off x="1693235" y="1862063"/>
            <a:ext cx="2900862" cy="2304894"/>
          </a:xfrm>
          <a:prstGeom prst="rect">
            <a:avLst/>
          </a:prstGeom>
        </p:spPr>
      </p:pic>
      <p:pic>
        <p:nvPicPr>
          <p:cNvPr id="7" name="Picture 6">
            <a:extLst>
              <a:ext uri="{FF2B5EF4-FFF2-40B4-BE49-F238E27FC236}">
                <a16:creationId xmlns:a16="http://schemas.microsoft.com/office/drawing/2014/main" id="{165C4784-E3BB-6095-6074-6E43F5CED54E}"/>
              </a:ext>
            </a:extLst>
          </p:cNvPr>
          <p:cNvPicPr>
            <a:picLocks noChangeAspect="1"/>
          </p:cNvPicPr>
          <p:nvPr/>
        </p:nvPicPr>
        <p:blipFill>
          <a:blip r:embed="rId3"/>
          <a:stretch>
            <a:fillRect/>
          </a:stretch>
        </p:blipFill>
        <p:spPr>
          <a:xfrm>
            <a:off x="4799856" y="1862063"/>
            <a:ext cx="4571620" cy="2304894"/>
          </a:xfrm>
          <a:prstGeom prst="rect">
            <a:avLst/>
          </a:prstGeom>
        </p:spPr>
      </p:pic>
      <p:pic>
        <p:nvPicPr>
          <p:cNvPr id="10" name="Picture 9">
            <a:extLst>
              <a:ext uri="{FF2B5EF4-FFF2-40B4-BE49-F238E27FC236}">
                <a16:creationId xmlns:a16="http://schemas.microsoft.com/office/drawing/2014/main" id="{450C3B45-DA8F-988C-542F-215DCF859634}"/>
              </a:ext>
            </a:extLst>
          </p:cNvPr>
          <p:cNvPicPr>
            <a:picLocks noChangeAspect="1"/>
          </p:cNvPicPr>
          <p:nvPr/>
        </p:nvPicPr>
        <p:blipFill>
          <a:blip r:embed="rId4"/>
          <a:stretch>
            <a:fillRect/>
          </a:stretch>
        </p:blipFill>
        <p:spPr>
          <a:xfrm>
            <a:off x="1693234" y="4440739"/>
            <a:ext cx="2900861" cy="2273530"/>
          </a:xfrm>
          <a:prstGeom prst="rect">
            <a:avLst/>
          </a:prstGeom>
        </p:spPr>
      </p:pic>
      <p:pic>
        <p:nvPicPr>
          <p:cNvPr id="13" name="Picture 12">
            <a:extLst>
              <a:ext uri="{FF2B5EF4-FFF2-40B4-BE49-F238E27FC236}">
                <a16:creationId xmlns:a16="http://schemas.microsoft.com/office/drawing/2014/main" id="{A41574A7-A994-5E15-02B6-78A3F5D6E17E}"/>
              </a:ext>
            </a:extLst>
          </p:cNvPr>
          <p:cNvPicPr>
            <a:picLocks noChangeAspect="1"/>
          </p:cNvPicPr>
          <p:nvPr/>
        </p:nvPicPr>
        <p:blipFill>
          <a:blip r:embed="rId5"/>
          <a:stretch>
            <a:fillRect/>
          </a:stretch>
        </p:blipFill>
        <p:spPr>
          <a:xfrm>
            <a:off x="4867666" y="4440739"/>
            <a:ext cx="4503810" cy="2273530"/>
          </a:xfrm>
          <a:prstGeom prst="rect">
            <a:avLst/>
          </a:prstGeom>
        </p:spPr>
      </p:pic>
    </p:spTree>
    <p:extLst>
      <p:ext uri="{BB962C8B-B14F-4D97-AF65-F5344CB8AC3E}">
        <p14:creationId xmlns:p14="http://schemas.microsoft.com/office/powerpoint/2010/main" val="1326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93995" y="2030444"/>
            <a:ext cx="11767356" cy="1830604"/>
          </a:xfrm>
        </p:spPr>
        <p:txBody>
          <a:bodyPr>
            <a:normAutofit fontScale="92500" lnSpcReduction="10000"/>
          </a:bodyPr>
          <a:lstStyle/>
          <a:p>
            <a:pPr marL="0" indent="0" algn="just">
              <a:buNone/>
            </a:pPr>
            <a:r>
              <a:rPr lang="en-US" sz="2100" dirty="0"/>
              <a:t>Support Vector Machine or SVM is one of the most popular Supervised Learning algorithms, which is used for Classification as well as Regression problems. However, primarily, it is used for Classification problems in Machine Learning.</a:t>
            </a:r>
          </a:p>
          <a:p>
            <a:pPr marL="0" indent="0" algn="just">
              <a:buNone/>
            </a:pPr>
            <a:r>
              <a:rPr lang="en-US" sz="2100" dirty="0"/>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marL="0" indent="0" algn="just">
              <a:buNone/>
            </a:pPr>
            <a:endParaRPr lang="en-US" sz="2600" dirty="0"/>
          </a:p>
          <a:p>
            <a:pPr marL="0" indent="0" algn="just">
              <a:buNone/>
            </a:pPr>
            <a:endParaRPr lang="en-US" sz="2600" dirty="0"/>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93995" y="1562339"/>
            <a:ext cx="11017224" cy="486843"/>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SVM (Support Vector Machine)</a:t>
            </a:r>
          </a:p>
        </p:txBody>
      </p:sp>
      <p:sp>
        <p:nvSpPr>
          <p:cNvPr id="9" name="Content Placeholder 2">
            <a:extLst>
              <a:ext uri="{FF2B5EF4-FFF2-40B4-BE49-F238E27FC236}">
                <a16:creationId xmlns:a16="http://schemas.microsoft.com/office/drawing/2014/main" id="{391538F0-4A5E-30E3-CAA0-46F2F9BD6097}"/>
              </a:ext>
            </a:extLst>
          </p:cNvPr>
          <p:cNvSpPr txBox="1">
            <a:spLocks/>
          </p:cNvSpPr>
          <p:nvPr/>
        </p:nvSpPr>
        <p:spPr>
          <a:xfrm rot="20574535">
            <a:off x="165305" y="4789930"/>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pic>
        <p:nvPicPr>
          <p:cNvPr id="7" name="Picture 6">
            <a:extLst>
              <a:ext uri="{FF2B5EF4-FFF2-40B4-BE49-F238E27FC236}">
                <a16:creationId xmlns:a16="http://schemas.microsoft.com/office/drawing/2014/main" id="{37ADD7A9-E758-77EC-E4F6-E826C15178A7}"/>
              </a:ext>
            </a:extLst>
          </p:cNvPr>
          <p:cNvPicPr>
            <a:picLocks noChangeAspect="1"/>
          </p:cNvPicPr>
          <p:nvPr/>
        </p:nvPicPr>
        <p:blipFill>
          <a:blip r:embed="rId2"/>
          <a:stretch>
            <a:fillRect/>
          </a:stretch>
        </p:blipFill>
        <p:spPr>
          <a:xfrm>
            <a:off x="1805183" y="3717623"/>
            <a:ext cx="3860025" cy="3045395"/>
          </a:xfrm>
          <a:prstGeom prst="rect">
            <a:avLst/>
          </a:prstGeom>
        </p:spPr>
      </p:pic>
      <p:pic>
        <p:nvPicPr>
          <p:cNvPr id="11" name="Picture 10">
            <a:extLst>
              <a:ext uri="{FF2B5EF4-FFF2-40B4-BE49-F238E27FC236}">
                <a16:creationId xmlns:a16="http://schemas.microsoft.com/office/drawing/2014/main" id="{34360333-FB04-756F-FE1F-160EBB3FE279}"/>
              </a:ext>
            </a:extLst>
          </p:cNvPr>
          <p:cNvPicPr>
            <a:picLocks noChangeAspect="1"/>
          </p:cNvPicPr>
          <p:nvPr/>
        </p:nvPicPr>
        <p:blipFill>
          <a:blip r:embed="rId3"/>
          <a:stretch>
            <a:fillRect/>
          </a:stretch>
        </p:blipFill>
        <p:spPr>
          <a:xfrm>
            <a:off x="6062209" y="3719528"/>
            <a:ext cx="5049009" cy="3043490"/>
          </a:xfrm>
          <a:prstGeom prst="rect">
            <a:avLst/>
          </a:prstGeom>
        </p:spPr>
      </p:pic>
    </p:spTree>
    <p:extLst>
      <p:ext uri="{BB962C8B-B14F-4D97-AF65-F5344CB8AC3E}">
        <p14:creationId xmlns:p14="http://schemas.microsoft.com/office/powerpoint/2010/main" val="232301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93995" y="2030444"/>
            <a:ext cx="11767356" cy="2406668"/>
          </a:xfrm>
        </p:spPr>
        <p:txBody>
          <a:bodyPr>
            <a:normAutofit fontScale="62500" lnSpcReduction="20000"/>
          </a:bodyPr>
          <a:lstStyle/>
          <a:p>
            <a:pPr marL="0" indent="0" algn="just">
              <a:buNone/>
            </a:pPr>
            <a:r>
              <a:rPr lang="en-US" sz="2600" dirty="0"/>
              <a:t>K-Means Clustering is an Unsupervised Learning algorithm, which groups the unlabeled dataset into different clusters. Here K defines the number of pre-defined clusters that need to be created in the process, as if K=2, there will be two clusters, and for K=3, there will be three clusters, and so on.</a:t>
            </a:r>
          </a:p>
          <a:p>
            <a:pPr marL="0" indent="0" algn="just">
              <a:buNone/>
            </a:pPr>
            <a:r>
              <a:rPr lang="en-US" sz="2600" dirty="0"/>
              <a:t>It allows us to cluster the data into different groups and a convenient way to discover the categories of groups in the unlabeled dataset on its own without the need for any training.</a:t>
            </a:r>
          </a:p>
          <a:p>
            <a:pPr marL="0" indent="0" algn="just">
              <a:buNone/>
            </a:pPr>
            <a:r>
              <a:rPr lang="en-US" sz="2600" dirty="0"/>
              <a:t>It is an iterative algorithm that divides the unlabeled dataset into k different clusters in such a way that each dataset belongs only one group that has similar properties.</a:t>
            </a:r>
          </a:p>
          <a:p>
            <a:pPr marL="0" indent="0" algn="just">
              <a:buNone/>
            </a:pPr>
            <a:r>
              <a:rPr lang="en-US" sz="2600" dirty="0"/>
              <a:t>It is a centroid-based algorithm, where each cluster is associated with a centroid. The main aim of this algorithm is to minimize the sum of distances between the data point and their corresponding clusters.</a:t>
            </a:r>
          </a:p>
          <a:p>
            <a:pPr marL="0" indent="0" algn="just">
              <a:buNone/>
            </a:pPr>
            <a:endParaRPr lang="en-US" sz="2600" dirty="0"/>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93995" y="1562339"/>
            <a:ext cx="3337709" cy="42650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K – Means Clustering</a:t>
            </a:r>
          </a:p>
        </p:txBody>
      </p:sp>
      <p:sp>
        <p:nvSpPr>
          <p:cNvPr id="9" name="Content Placeholder 2">
            <a:extLst>
              <a:ext uri="{FF2B5EF4-FFF2-40B4-BE49-F238E27FC236}">
                <a16:creationId xmlns:a16="http://schemas.microsoft.com/office/drawing/2014/main" id="{391538F0-4A5E-30E3-CAA0-46F2F9BD6097}"/>
              </a:ext>
            </a:extLst>
          </p:cNvPr>
          <p:cNvSpPr txBox="1">
            <a:spLocks/>
          </p:cNvSpPr>
          <p:nvPr/>
        </p:nvSpPr>
        <p:spPr>
          <a:xfrm rot="20574535">
            <a:off x="3485049" y="5228006"/>
            <a:ext cx="1755320" cy="74904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Confusion Matrix</a:t>
            </a:r>
          </a:p>
        </p:txBody>
      </p:sp>
      <p:pic>
        <p:nvPicPr>
          <p:cNvPr id="6" name="Picture 5">
            <a:extLst>
              <a:ext uri="{FF2B5EF4-FFF2-40B4-BE49-F238E27FC236}">
                <a16:creationId xmlns:a16="http://schemas.microsoft.com/office/drawing/2014/main" id="{EDDDCC73-4FEA-2DD2-A0BD-68DD5964463D}"/>
              </a:ext>
            </a:extLst>
          </p:cNvPr>
          <p:cNvPicPr>
            <a:picLocks noChangeAspect="1"/>
          </p:cNvPicPr>
          <p:nvPr/>
        </p:nvPicPr>
        <p:blipFill>
          <a:blip r:embed="rId2"/>
          <a:stretch>
            <a:fillRect/>
          </a:stretch>
        </p:blipFill>
        <p:spPr>
          <a:xfrm>
            <a:off x="191345" y="4379715"/>
            <a:ext cx="3240360" cy="2445623"/>
          </a:xfrm>
          <a:prstGeom prst="rect">
            <a:avLst/>
          </a:prstGeom>
        </p:spPr>
      </p:pic>
      <p:pic>
        <p:nvPicPr>
          <p:cNvPr id="10" name="Picture 9">
            <a:extLst>
              <a:ext uri="{FF2B5EF4-FFF2-40B4-BE49-F238E27FC236}">
                <a16:creationId xmlns:a16="http://schemas.microsoft.com/office/drawing/2014/main" id="{56C94281-AE70-5253-AFEF-76316786F026}"/>
              </a:ext>
            </a:extLst>
          </p:cNvPr>
          <p:cNvPicPr>
            <a:picLocks noChangeAspect="1"/>
          </p:cNvPicPr>
          <p:nvPr/>
        </p:nvPicPr>
        <p:blipFill>
          <a:blip r:embed="rId3"/>
          <a:stretch>
            <a:fillRect/>
          </a:stretch>
        </p:blipFill>
        <p:spPr>
          <a:xfrm>
            <a:off x="5007096" y="4386962"/>
            <a:ext cx="3024336" cy="2445623"/>
          </a:xfrm>
          <a:prstGeom prst="rect">
            <a:avLst/>
          </a:prstGeom>
        </p:spPr>
      </p:pic>
      <p:pic>
        <p:nvPicPr>
          <p:cNvPr id="13" name="Picture 12">
            <a:extLst>
              <a:ext uri="{FF2B5EF4-FFF2-40B4-BE49-F238E27FC236}">
                <a16:creationId xmlns:a16="http://schemas.microsoft.com/office/drawing/2014/main" id="{348FCED2-C0A4-F9F4-CD93-F294F50A8B86}"/>
              </a:ext>
            </a:extLst>
          </p:cNvPr>
          <p:cNvPicPr>
            <a:picLocks noChangeAspect="1"/>
          </p:cNvPicPr>
          <p:nvPr/>
        </p:nvPicPr>
        <p:blipFill>
          <a:blip r:embed="rId4"/>
          <a:stretch>
            <a:fillRect/>
          </a:stretch>
        </p:blipFill>
        <p:spPr>
          <a:xfrm>
            <a:off x="8159234" y="4379715"/>
            <a:ext cx="3832884" cy="2445623"/>
          </a:xfrm>
          <a:prstGeom prst="rect">
            <a:avLst/>
          </a:prstGeom>
        </p:spPr>
      </p:pic>
    </p:spTree>
    <p:extLst>
      <p:ext uri="{BB962C8B-B14F-4D97-AF65-F5344CB8AC3E}">
        <p14:creationId xmlns:p14="http://schemas.microsoft.com/office/powerpoint/2010/main" val="183810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MODELS IMPLEMENTATION</a:t>
            </a:r>
          </a:p>
        </p:txBody>
      </p:sp>
      <p:sp>
        <p:nvSpPr>
          <p:cNvPr id="3" name="Content Placeholder 2"/>
          <p:cNvSpPr>
            <a:spLocks noGrp="1"/>
          </p:cNvSpPr>
          <p:nvPr>
            <p:ph sz="half" idx="1"/>
          </p:nvPr>
        </p:nvSpPr>
        <p:spPr>
          <a:xfrm>
            <a:off x="93995" y="2008187"/>
            <a:ext cx="11767356" cy="1974620"/>
          </a:xfrm>
        </p:spPr>
        <p:txBody>
          <a:bodyPr>
            <a:normAutofit fontScale="92500" lnSpcReduction="10000"/>
          </a:bodyPr>
          <a:lstStyle/>
          <a:p>
            <a:pPr marL="0" indent="0" algn="just">
              <a:buNone/>
            </a:pPr>
            <a:r>
              <a:rPr lang="en-US" sz="2000" dirty="0"/>
              <a:t>Agglomerative is a bottom-up approach, in which the algorithm starts with taking all data points as single clusters and merging them until one cluster is left. </a:t>
            </a:r>
          </a:p>
          <a:p>
            <a:pPr marL="0" indent="0" algn="just">
              <a:buNone/>
            </a:pPr>
            <a:r>
              <a:rPr lang="en-US" sz="2000" dirty="0"/>
              <a:t>As we already have other clustering algorithms such as K-Means Clustering, then why we need hierarchical clustering? So, as we have seen in the K-means clustering that there are some challenges with this algorithm, which are a predetermined number of clusters, and it always tries to create the clusters of the same size. To solve these two challenges, we can opt for the hierarchical clustering algorithm because, in this algorithm, we don't need to have knowledge about the predefined number of clusters.</a:t>
            </a:r>
          </a:p>
        </p:txBody>
      </p:sp>
      <p:sp>
        <p:nvSpPr>
          <p:cNvPr id="4" name="Content Placeholder 2">
            <a:extLst>
              <a:ext uri="{FF2B5EF4-FFF2-40B4-BE49-F238E27FC236}">
                <a16:creationId xmlns:a16="http://schemas.microsoft.com/office/drawing/2014/main" id="{6B95EC25-FD2A-194D-D415-11F7D04D884A}"/>
              </a:ext>
            </a:extLst>
          </p:cNvPr>
          <p:cNvSpPr txBox="1">
            <a:spLocks/>
          </p:cNvSpPr>
          <p:nvPr/>
        </p:nvSpPr>
        <p:spPr>
          <a:xfrm>
            <a:off x="93995" y="1562339"/>
            <a:ext cx="3985781" cy="426501"/>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None/>
            </a:pPr>
            <a:r>
              <a:rPr lang="en-US" sz="2600" dirty="0"/>
              <a:t>Agglomerative Clustering</a:t>
            </a:r>
          </a:p>
        </p:txBody>
      </p:sp>
      <p:pic>
        <p:nvPicPr>
          <p:cNvPr id="7" name="Picture 6">
            <a:extLst>
              <a:ext uri="{FF2B5EF4-FFF2-40B4-BE49-F238E27FC236}">
                <a16:creationId xmlns:a16="http://schemas.microsoft.com/office/drawing/2014/main" id="{A800299E-CE67-FF36-7F08-1A8BDFBD2E6F}"/>
              </a:ext>
            </a:extLst>
          </p:cNvPr>
          <p:cNvPicPr>
            <a:picLocks noChangeAspect="1"/>
          </p:cNvPicPr>
          <p:nvPr/>
        </p:nvPicPr>
        <p:blipFill>
          <a:blip r:embed="rId2"/>
          <a:stretch>
            <a:fillRect/>
          </a:stretch>
        </p:blipFill>
        <p:spPr>
          <a:xfrm>
            <a:off x="3647728" y="4080332"/>
            <a:ext cx="3600400" cy="2661036"/>
          </a:xfrm>
          <a:prstGeom prst="rect">
            <a:avLst/>
          </a:prstGeom>
        </p:spPr>
      </p:pic>
      <p:pic>
        <p:nvPicPr>
          <p:cNvPr id="11" name="Picture 10">
            <a:extLst>
              <a:ext uri="{FF2B5EF4-FFF2-40B4-BE49-F238E27FC236}">
                <a16:creationId xmlns:a16="http://schemas.microsoft.com/office/drawing/2014/main" id="{BF7A04DF-C460-5CB2-8D38-7F869FC3E0B6}"/>
              </a:ext>
            </a:extLst>
          </p:cNvPr>
          <p:cNvPicPr>
            <a:picLocks noChangeAspect="1"/>
          </p:cNvPicPr>
          <p:nvPr/>
        </p:nvPicPr>
        <p:blipFill>
          <a:blip r:embed="rId3"/>
          <a:stretch>
            <a:fillRect/>
          </a:stretch>
        </p:blipFill>
        <p:spPr>
          <a:xfrm>
            <a:off x="7392143" y="4069462"/>
            <a:ext cx="4372827" cy="2671906"/>
          </a:xfrm>
          <a:prstGeom prst="rect">
            <a:avLst/>
          </a:prstGeom>
        </p:spPr>
      </p:pic>
      <p:pic>
        <p:nvPicPr>
          <p:cNvPr id="14" name="Picture 13">
            <a:extLst>
              <a:ext uri="{FF2B5EF4-FFF2-40B4-BE49-F238E27FC236}">
                <a16:creationId xmlns:a16="http://schemas.microsoft.com/office/drawing/2014/main" id="{69789358-27A2-E1FA-EC31-AD0C9885F38F}"/>
              </a:ext>
            </a:extLst>
          </p:cNvPr>
          <p:cNvPicPr>
            <a:picLocks noChangeAspect="1"/>
          </p:cNvPicPr>
          <p:nvPr/>
        </p:nvPicPr>
        <p:blipFill>
          <a:blip r:embed="rId4"/>
          <a:stretch>
            <a:fillRect/>
          </a:stretch>
        </p:blipFill>
        <p:spPr>
          <a:xfrm>
            <a:off x="247487" y="4080332"/>
            <a:ext cx="3256225" cy="2661036"/>
          </a:xfrm>
          <a:prstGeom prst="rect">
            <a:avLst/>
          </a:prstGeom>
        </p:spPr>
      </p:pic>
    </p:spTree>
    <p:extLst>
      <p:ext uri="{BB962C8B-B14F-4D97-AF65-F5344CB8AC3E}">
        <p14:creationId xmlns:p14="http://schemas.microsoft.com/office/powerpoint/2010/main" val="339219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FINAL COMPARISON CHART </a:t>
            </a:r>
          </a:p>
        </p:txBody>
      </p:sp>
      <p:pic>
        <p:nvPicPr>
          <p:cNvPr id="9" name="Picture 8">
            <a:extLst>
              <a:ext uri="{FF2B5EF4-FFF2-40B4-BE49-F238E27FC236}">
                <a16:creationId xmlns:a16="http://schemas.microsoft.com/office/drawing/2014/main" id="{1D86E87B-DD94-C0AE-0212-23586D126B01}"/>
              </a:ext>
            </a:extLst>
          </p:cNvPr>
          <p:cNvPicPr>
            <a:picLocks noChangeAspect="1"/>
          </p:cNvPicPr>
          <p:nvPr/>
        </p:nvPicPr>
        <p:blipFill>
          <a:blip r:embed="rId2"/>
          <a:stretch>
            <a:fillRect/>
          </a:stretch>
        </p:blipFill>
        <p:spPr>
          <a:xfrm>
            <a:off x="2423592" y="1564432"/>
            <a:ext cx="7272808" cy="5293568"/>
          </a:xfrm>
          <a:prstGeom prst="rect">
            <a:avLst/>
          </a:prstGeom>
        </p:spPr>
      </p:pic>
    </p:spTree>
    <p:extLst>
      <p:ext uri="{BB962C8B-B14F-4D97-AF65-F5344CB8AC3E}">
        <p14:creationId xmlns:p14="http://schemas.microsoft.com/office/powerpoint/2010/main" val="346289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 y="116632"/>
            <a:ext cx="10058400" cy="1325563"/>
          </a:xfrm>
        </p:spPr>
        <p:txBody>
          <a:bodyPr/>
          <a:lstStyle/>
          <a:p>
            <a:r>
              <a:rPr lang="en-US" dirty="0"/>
              <a:t>CONCLUSION</a:t>
            </a:r>
          </a:p>
        </p:txBody>
      </p:sp>
      <p:sp>
        <p:nvSpPr>
          <p:cNvPr id="4" name="Content Placeholder 3">
            <a:extLst>
              <a:ext uri="{FF2B5EF4-FFF2-40B4-BE49-F238E27FC236}">
                <a16:creationId xmlns:a16="http://schemas.microsoft.com/office/drawing/2014/main" id="{E04E0EAF-C079-0383-102C-648EAE6A82AE}"/>
              </a:ext>
            </a:extLst>
          </p:cNvPr>
          <p:cNvSpPr>
            <a:spLocks noGrp="1"/>
          </p:cNvSpPr>
          <p:nvPr>
            <p:ph idx="1"/>
          </p:nvPr>
        </p:nvSpPr>
        <p:spPr>
          <a:xfrm>
            <a:off x="0" y="1700808"/>
            <a:ext cx="11979315" cy="4968552"/>
          </a:xfrm>
        </p:spPr>
        <p:txBody>
          <a:bodyPr>
            <a:normAutofit/>
          </a:bodyPr>
          <a:lstStyle/>
          <a:p>
            <a:r>
              <a:rPr lang="en-US" sz="2500" dirty="0"/>
              <a:t>In this project, we developed a stroke prediction system that detects stroke using real-time bio-signals with machine learning techniques.</a:t>
            </a:r>
          </a:p>
          <a:p>
            <a:r>
              <a:rPr lang="en-US" sz="2500" dirty="0"/>
              <a:t>The performance of the proposed system was verified by using different parametric measure as accuracy, sensitivity, specificity, precision, recall, and F1 Score.</a:t>
            </a:r>
          </a:p>
          <a:p>
            <a:r>
              <a:rPr lang="en-IN" altLang="en-US" sz="2500" dirty="0"/>
              <a:t>There isn’t much difference between our cross validation accuracy to that of our baseline model accuracy from this we can conclude there is no overfitting or underfitting in our model.</a:t>
            </a:r>
          </a:p>
          <a:p>
            <a:r>
              <a:rPr lang="en-US" sz="2500" dirty="0"/>
              <a:t>Among all the models tested, an ensemble learning model built using Logistic Regression, K Nearest Neighbours, Support Vector Machine, Random Forest models as base estimators performs the best for the Heart Stroke Prediction task.</a:t>
            </a:r>
          </a:p>
          <a:p>
            <a:r>
              <a:rPr lang="en-US" sz="2500" dirty="0"/>
              <a:t>The best accuracy reached on the test data is 95.30%</a:t>
            </a:r>
            <a:endParaRPr lang="en-US" altLang="en-IN" sz="2500" dirty="0"/>
          </a:p>
          <a:p>
            <a:pPr marL="0" indent="0">
              <a:buNone/>
            </a:pPr>
            <a:endParaRPr lang="en-US" sz="1900" dirty="0"/>
          </a:p>
          <a:p>
            <a:endParaRPr lang="en-US" dirty="0"/>
          </a:p>
        </p:txBody>
      </p:sp>
    </p:spTree>
    <p:extLst>
      <p:ext uri="{BB962C8B-B14F-4D97-AF65-F5344CB8AC3E}">
        <p14:creationId xmlns:p14="http://schemas.microsoft.com/office/powerpoint/2010/main" val="71485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OBJECTIVE</a:t>
            </a:r>
          </a:p>
        </p:txBody>
      </p:sp>
      <p:sp>
        <p:nvSpPr>
          <p:cNvPr id="3" name="Content Placeholder 2"/>
          <p:cNvSpPr>
            <a:spLocks noGrp="1"/>
          </p:cNvSpPr>
          <p:nvPr>
            <p:ph sz="half" idx="1"/>
          </p:nvPr>
        </p:nvSpPr>
        <p:spPr>
          <a:xfrm>
            <a:off x="17276" y="1700808"/>
            <a:ext cx="11767356" cy="5040560"/>
          </a:xfrm>
        </p:spPr>
        <p:txBody>
          <a:bodyPr>
            <a:normAutofit fontScale="92500"/>
          </a:bodyPr>
          <a:lstStyle/>
          <a:p>
            <a:r>
              <a:rPr lang="en-US" sz="2100" dirty="0"/>
              <a:t>Automation for the above mentioned task can be obtained by using various data mining techniques. Data mining techniques are the means of extracting valuable and hidden information from the large amount of data available.</a:t>
            </a:r>
          </a:p>
          <a:p>
            <a:r>
              <a:rPr lang="en-US" sz="2100" dirty="0"/>
              <a:t>Machine Learning (ML) which is subfield of data mining handles large scale well-formatted dataset efficiently. In the medical field, machine learning can be used for diagnosis, detection and prediction of various diseases.</a:t>
            </a:r>
          </a:p>
          <a:p>
            <a:r>
              <a:rPr lang="en-US" sz="2100" dirty="0"/>
              <a:t>The main goal of this project is to </a:t>
            </a:r>
            <a:r>
              <a:rPr lang="en-US" altLang="en-IN" sz="2100" dirty="0">
                <a:sym typeface="+mn-ea"/>
              </a:rPr>
              <a:t>predict the chances whether a person may have heart stroke depending on the factors</a:t>
            </a:r>
            <a:r>
              <a:rPr lang="en-IN" sz="2100" dirty="0">
                <a:sym typeface="+mn-ea"/>
              </a:rPr>
              <a:t> like age, gender, average glucose level, smoking status, body mass index, work type and residence type</a:t>
            </a:r>
            <a:r>
              <a:rPr lang="en-US" altLang="en-IN" sz="2100" dirty="0">
                <a:sym typeface="+mn-ea"/>
              </a:rPr>
              <a:t>.</a:t>
            </a:r>
            <a:r>
              <a:rPr lang="en-IN" sz="2100" dirty="0">
                <a:sym typeface="+mn-ea"/>
              </a:rPr>
              <a:t> </a:t>
            </a:r>
          </a:p>
          <a:p>
            <a:r>
              <a:rPr lang="en-US" sz="2100" dirty="0"/>
              <a:t>The proposed model predicts heart stroke prediction of several individuals using various machine learning algorithms like Random Forest, K-Nearest Neighbors, Decision Tree Classifier, Support Vector Machine, Logistic Regression and Naïve Bayes based on these input factors which has been taken from the dataset on which the model has been trained. </a:t>
            </a:r>
          </a:p>
          <a:p>
            <a:r>
              <a:rPr lang="en-US" sz="2100" dirty="0"/>
              <a:t>Therefore, the aim of this project is to compare the above-mentioned algorithms &amp; find out which is more accurate in accomplishing the task. At the end our project presents performance analysis of various ML techniques implemented.</a:t>
            </a:r>
          </a:p>
          <a:p>
            <a:endParaRPr lang="en-US" dirty="0"/>
          </a:p>
        </p:txBody>
      </p:sp>
    </p:spTree>
    <p:extLst>
      <p:ext uri="{BB962C8B-B14F-4D97-AF65-F5344CB8AC3E}">
        <p14:creationId xmlns:p14="http://schemas.microsoft.com/office/powerpoint/2010/main" val="27386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8" y="116632"/>
            <a:ext cx="10058400" cy="1325563"/>
          </a:xfrm>
        </p:spPr>
        <p:txBody>
          <a:bodyPr/>
          <a:lstStyle/>
          <a:p>
            <a:r>
              <a:rPr lang="en-US" dirty="0"/>
              <a:t>BACKGROUND</a:t>
            </a:r>
          </a:p>
        </p:txBody>
      </p:sp>
      <p:sp>
        <p:nvSpPr>
          <p:cNvPr id="6" name="Content Placeholder 3">
            <a:extLst>
              <a:ext uri="{FF2B5EF4-FFF2-40B4-BE49-F238E27FC236}">
                <a16:creationId xmlns:a16="http://schemas.microsoft.com/office/drawing/2014/main" id="{3808CF21-3917-8DA2-22F9-4A5C9C3E18FC}"/>
              </a:ext>
            </a:extLst>
          </p:cNvPr>
          <p:cNvSpPr>
            <a:spLocks noGrp="1"/>
          </p:cNvSpPr>
          <p:nvPr>
            <p:ph idx="1"/>
          </p:nvPr>
        </p:nvSpPr>
        <p:spPr>
          <a:xfrm>
            <a:off x="3448" y="1770330"/>
            <a:ext cx="11852683" cy="4968552"/>
          </a:xfrm>
        </p:spPr>
        <p:txBody>
          <a:bodyPr>
            <a:normAutofit fontScale="97500"/>
          </a:bodyPr>
          <a:lstStyle/>
          <a:p>
            <a:r>
              <a:rPr lang="en-US" altLang="en-IN" sz="2600" dirty="0"/>
              <a:t>Recently in the March 2022, </a:t>
            </a:r>
            <a:r>
              <a:rPr lang="en-IN" sz="2600" dirty="0">
                <a:sym typeface="+mn-ea"/>
              </a:rPr>
              <a:t>Chetan Sharma, Shamneesh Sharma, Mukesh Kumar, Ankur Sodhi </a:t>
            </a:r>
            <a:r>
              <a:rPr lang="en-US" altLang="en-IN" sz="2600" dirty="0"/>
              <a:t>have made the project named</a:t>
            </a:r>
            <a:endParaRPr lang="en-IN" sz="2600" dirty="0"/>
          </a:p>
          <a:p>
            <a:pPr marL="0" indent="0">
              <a:buNone/>
            </a:pPr>
            <a:r>
              <a:rPr lang="en-IN" sz="2600" dirty="0"/>
              <a:t>		</a:t>
            </a:r>
            <a:r>
              <a:rPr lang="en-IN" sz="2600" u="sng" dirty="0"/>
              <a:t>EARLY STROKE PREDICTION USING MACHINE LEARNING </a:t>
            </a:r>
          </a:p>
          <a:p>
            <a:r>
              <a:rPr lang="en-US" altLang="en-IN" sz="2600" dirty="0"/>
              <a:t>They have made a conference paper, and presented it internationally.</a:t>
            </a:r>
          </a:p>
          <a:p>
            <a:r>
              <a:rPr lang="en-IN" sz="2600" dirty="0"/>
              <a:t>Conference: 2022 International Conference on Decision Aid Sciences and Applications (DASA)</a:t>
            </a:r>
          </a:p>
          <a:p>
            <a:r>
              <a:rPr lang="en-IN" sz="2600" dirty="0"/>
              <a:t>At: Mae Fah Laung University, Thailand</a:t>
            </a:r>
          </a:p>
          <a:p>
            <a:r>
              <a:rPr lang="en-US" altLang="en-IN" sz="2600" dirty="0"/>
              <a:t>Reference Link: https:</a:t>
            </a:r>
            <a:r>
              <a:rPr lang="en-US" altLang="en-IN" sz="2600" dirty="0">
                <a:solidFill>
                  <a:schemeClr val="bg2">
                    <a:lumMod val="90000"/>
                  </a:schemeClr>
                </a:solidFill>
                <a:hlinkClick r:id="rId2" action="ppaction://hlinkfile"/>
              </a:rPr>
              <a:t>//www.researchgate.net/publication/359518651_Early_Stroke_Prediction_Using_Machine_Learning</a:t>
            </a:r>
            <a:endParaRPr lang="en-US" altLang="en-IN" sz="2600" dirty="0"/>
          </a:p>
          <a:p>
            <a:endParaRPr lang="en-IN" sz="2400" dirty="0"/>
          </a:p>
          <a:p>
            <a:endParaRPr lang="en-IN" sz="2400" dirty="0"/>
          </a:p>
        </p:txBody>
      </p:sp>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10058400" cy="1325563"/>
          </a:xfrm>
        </p:spPr>
        <p:txBody>
          <a:bodyPr/>
          <a:lstStyle/>
          <a:p>
            <a:r>
              <a:rPr lang="en-US" dirty="0"/>
              <a:t>DATA SELECTION</a:t>
            </a:r>
          </a:p>
        </p:txBody>
      </p:sp>
      <p:sp>
        <p:nvSpPr>
          <p:cNvPr id="4" name="Content Placeholder 3"/>
          <p:cNvSpPr>
            <a:spLocks noGrp="1"/>
          </p:cNvSpPr>
          <p:nvPr>
            <p:ph sz="half" idx="2"/>
          </p:nvPr>
        </p:nvSpPr>
        <p:spPr>
          <a:xfrm>
            <a:off x="0" y="1916832"/>
            <a:ext cx="11928648" cy="4701135"/>
          </a:xfrm>
        </p:spPr>
        <p:txBody>
          <a:bodyPr/>
          <a:lstStyle/>
          <a:p>
            <a:r>
              <a:rPr lang="en-US" sz="2600" dirty="0"/>
              <a:t>The Dataset is taken from</a:t>
            </a:r>
          </a:p>
          <a:p>
            <a:pPr marL="0" indent="0">
              <a:buNone/>
            </a:pPr>
            <a:r>
              <a:rPr lang="en-US" sz="2600" dirty="0"/>
              <a:t>	</a:t>
            </a:r>
            <a:r>
              <a:rPr lang="en-IN" sz="2600" dirty="0">
                <a:hlinkClick r:id="rId2"/>
              </a:rPr>
              <a:t>https://www.kaggle.com/code/rohsikdak/stroke-disease/data</a:t>
            </a:r>
            <a:endParaRPr lang="en-US" sz="2600" dirty="0"/>
          </a:p>
          <a:p>
            <a:r>
              <a:rPr lang="en-IN" sz="2600" dirty="0"/>
              <a:t>This is a detailed dataset which includes all kinds of parameters and factors that can play a role in determining whether a person will have stroke. </a:t>
            </a:r>
          </a:p>
          <a:p>
            <a:r>
              <a:rPr lang="en-IN" sz="2600" dirty="0"/>
              <a:t>Here what we consider to be the most important among attributes which determine the same, include the gender, average glucose, BMI, age, hypertension, heart disease history and smoking status. Although, work and lifestyle also do have a kind of role. </a:t>
            </a:r>
          </a:p>
          <a:p>
            <a:r>
              <a:rPr lang="en-US" sz="2600" dirty="0"/>
              <a:t>Each row in the data provides relevant information about the patient.</a:t>
            </a:r>
          </a:p>
          <a:p>
            <a:pPr marL="0" indent="0">
              <a:buNone/>
            </a:pPr>
            <a:endParaRPr lang="en-US" dirty="0"/>
          </a:p>
          <a:p>
            <a:pPr marL="1600200" lvl="8" indent="0">
              <a:buNone/>
            </a:pPr>
            <a:endParaRPr lang="en-IN" dirty="0"/>
          </a:p>
          <a:p>
            <a:pPr marL="1600200" lvl="8" indent="0">
              <a:buNone/>
            </a:pPr>
            <a:endParaRPr lang="en-IN" dirty="0"/>
          </a:p>
          <a:p>
            <a:pPr marL="1600200" lvl="8" indent="0">
              <a:buNone/>
            </a:pPr>
            <a:endParaRPr lang="en-IN" dirty="0"/>
          </a:p>
          <a:p>
            <a:pPr marL="1600200" lvl="8" indent="0">
              <a:buNone/>
            </a:pPr>
            <a:endParaRPr lang="en-IN" dirty="0"/>
          </a:p>
          <a:p>
            <a:pPr marL="1600200" lvl="8" indent="0">
              <a:buNone/>
            </a:pPr>
            <a:endParaRPr lang="en-IN" dirty="0"/>
          </a:p>
          <a:p>
            <a:pPr marL="1600200" lvl="8" indent="0">
              <a:buNone/>
            </a:pPr>
            <a:endParaRPr lang="en-IN" dirty="0"/>
          </a:p>
          <a:p>
            <a:pPr marL="1600200" lvl="8" indent="0">
              <a:buNone/>
            </a:pPr>
            <a:endParaRPr lang="en-IN" dirty="0"/>
          </a:p>
        </p:txBody>
      </p:sp>
    </p:spTree>
    <p:extLst>
      <p:ext uri="{BB962C8B-B14F-4D97-AF65-F5344CB8AC3E}">
        <p14:creationId xmlns:p14="http://schemas.microsoft.com/office/powerpoint/2010/main" val="26376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11784632" cy="1325563"/>
          </a:xfrm>
        </p:spPr>
        <p:txBody>
          <a:bodyPr/>
          <a:lstStyle/>
          <a:p>
            <a:pPr algn="ctr"/>
            <a:r>
              <a:rPr lang="en-US" dirty="0"/>
              <a:t>DATASET DESCRIPTION</a:t>
            </a:r>
          </a:p>
        </p:txBody>
      </p:sp>
      <p:graphicFrame>
        <p:nvGraphicFramePr>
          <p:cNvPr id="4" name="Content Placeholder 7">
            <a:extLst>
              <a:ext uri="{FF2B5EF4-FFF2-40B4-BE49-F238E27FC236}">
                <a16:creationId xmlns:a16="http://schemas.microsoft.com/office/drawing/2014/main" id="{C2D53E9F-57BD-8DFE-932D-39A0B4C739DB}"/>
              </a:ext>
            </a:extLst>
          </p:cNvPr>
          <p:cNvGraphicFramePr>
            <a:graphicFrameLocks/>
          </p:cNvGraphicFramePr>
          <p:nvPr>
            <p:extLst>
              <p:ext uri="{D42A27DB-BD31-4B8C-83A1-F6EECF244321}">
                <p14:modId xmlns:p14="http://schemas.microsoft.com/office/powerpoint/2010/main" val="241156506"/>
              </p:ext>
            </p:extLst>
          </p:nvPr>
        </p:nvGraphicFramePr>
        <p:xfrm>
          <a:off x="1775520" y="1554480"/>
          <a:ext cx="8450924" cy="5303520"/>
        </p:xfrm>
        <a:graphic>
          <a:graphicData uri="http://schemas.openxmlformats.org/drawingml/2006/table">
            <a:tbl>
              <a:tblPr firstRow="1" bandRow="1">
                <a:tableStyleId>{5C22544A-7EE6-4342-B048-85BDC9FD1C3A}</a:tableStyleId>
              </a:tblPr>
              <a:tblGrid>
                <a:gridCol w="4225462">
                  <a:extLst>
                    <a:ext uri="{9D8B030D-6E8A-4147-A177-3AD203B41FA5}">
                      <a16:colId xmlns:a16="http://schemas.microsoft.com/office/drawing/2014/main" val="20000"/>
                    </a:ext>
                  </a:extLst>
                </a:gridCol>
                <a:gridCol w="4225462">
                  <a:extLst>
                    <a:ext uri="{9D8B030D-6E8A-4147-A177-3AD203B41FA5}">
                      <a16:colId xmlns:a16="http://schemas.microsoft.com/office/drawing/2014/main" val="20001"/>
                    </a:ext>
                  </a:extLst>
                </a:gridCol>
              </a:tblGrid>
              <a:tr h="359743">
                <a:tc>
                  <a:txBody>
                    <a:bodyPr/>
                    <a:lstStyle/>
                    <a:p>
                      <a:pPr>
                        <a:buNone/>
                      </a:pPr>
                      <a:r>
                        <a:rPr lang="en-IN" altLang="en-US" dirty="0"/>
                        <a:t>A</a:t>
                      </a:r>
                    </a:p>
                  </a:txBody>
                  <a:tcPr/>
                </a:tc>
                <a:tc>
                  <a:txBody>
                    <a:bodyPr/>
                    <a:lstStyle/>
                    <a:p>
                      <a:pPr>
                        <a:buNone/>
                      </a:pPr>
                      <a:r>
                        <a:rPr lang="en-IN" altLang="en-US"/>
                        <a:t>DATA TYPE</a:t>
                      </a:r>
                    </a:p>
                  </a:txBody>
                  <a:tcPr/>
                </a:tc>
                <a:extLst>
                  <a:ext uri="{0D108BD9-81ED-4DB2-BD59-A6C34878D82A}">
                    <a16:rowId xmlns:a16="http://schemas.microsoft.com/office/drawing/2014/main" val="10000"/>
                  </a:ext>
                </a:extLst>
              </a:tr>
              <a:tr h="359743">
                <a:tc>
                  <a:txBody>
                    <a:bodyPr/>
                    <a:lstStyle/>
                    <a:p>
                      <a:pPr>
                        <a:buNone/>
                      </a:pPr>
                      <a:r>
                        <a:rPr lang="en-IN" altLang="en-US">
                          <a:latin typeface="Times New Roman" panose="02020603050405020304" charset="0"/>
                          <a:cs typeface="Times New Roman" panose="02020603050405020304" charset="0"/>
                        </a:rPr>
                        <a:t>ID</a:t>
                      </a:r>
                    </a:p>
                  </a:txBody>
                  <a:tcPr/>
                </a:tc>
                <a:tc>
                  <a:txBody>
                    <a:bodyPr/>
                    <a:lstStyle/>
                    <a:p>
                      <a:pPr>
                        <a:buNone/>
                      </a:pPr>
                      <a:r>
                        <a:rPr lang="en-IN" altLang="en-US" dirty="0">
                          <a:latin typeface="Times New Roman" panose="02020603050405020304" charset="0"/>
                          <a:cs typeface="Times New Roman" panose="02020603050405020304" charset="0"/>
                        </a:rPr>
                        <a:t>INTEGER</a:t>
                      </a:r>
                    </a:p>
                  </a:txBody>
                  <a:tcPr/>
                </a:tc>
                <a:extLst>
                  <a:ext uri="{0D108BD9-81ED-4DB2-BD59-A6C34878D82A}">
                    <a16:rowId xmlns:a16="http://schemas.microsoft.com/office/drawing/2014/main" val="10001"/>
                  </a:ext>
                </a:extLst>
              </a:tr>
              <a:tr h="359743">
                <a:tc>
                  <a:txBody>
                    <a:bodyPr/>
                    <a:lstStyle/>
                    <a:p>
                      <a:pPr>
                        <a:buNone/>
                      </a:pPr>
                      <a:r>
                        <a:rPr lang="en-IN" altLang="en-US">
                          <a:latin typeface="Times New Roman" panose="02020603050405020304" charset="0"/>
                          <a:cs typeface="Times New Roman" panose="02020603050405020304" charset="0"/>
                        </a:rPr>
                        <a:t>GENDER</a:t>
                      </a:r>
                    </a:p>
                  </a:txBody>
                  <a:tcPr/>
                </a:tc>
                <a:tc>
                  <a:txBody>
                    <a:bodyPr/>
                    <a:lstStyle/>
                    <a:p>
                      <a:pPr>
                        <a:buNone/>
                      </a:pPr>
                      <a:r>
                        <a:rPr lang="en-IN" altLang="en-US" dirty="0">
                          <a:latin typeface="Times New Roman" panose="02020603050405020304" charset="0"/>
                          <a:cs typeface="Times New Roman" panose="02020603050405020304" charset="0"/>
                        </a:rPr>
                        <a:t>CATEGORICAL : Male, Female, Other</a:t>
                      </a:r>
                    </a:p>
                  </a:txBody>
                  <a:tcPr/>
                </a:tc>
                <a:extLst>
                  <a:ext uri="{0D108BD9-81ED-4DB2-BD59-A6C34878D82A}">
                    <a16:rowId xmlns:a16="http://schemas.microsoft.com/office/drawing/2014/main" val="10002"/>
                  </a:ext>
                </a:extLst>
              </a:tr>
              <a:tr h="359743">
                <a:tc>
                  <a:txBody>
                    <a:bodyPr/>
                    <a:lstStyle/>
                    <a:p>
                      <a:pPr>
                        <a:buNone/>
                      </a:pPr>
                      <a:r>
                        <a:rPr lang="en-IN" altLang="en-US" dirty="0">
                          <a:latin typeface="Times New Roman" panose="02020603050405020304" charset="0"/>
                          <a:cs typeface="Times New Roman" panose="02020603050405020304" charset="0"/>
                        </a:rPr>
                        <a:t>AGE</a:t>
                      </a:r>
                    </a:p>
                  </a:txBody>
                  <a:tcPr/>
                </a:tc>
                <a:tc>
                  <a:txBody>
                    <a:bodyPr/>
                    <a:lstStyle/>
                    <a:p>
                      <a:pPr>
                        <a:buNone/>
                      </a:pPr>
                      <a:r>
                        <a:rPr lang="en-IN" altLang="en-US">
                          <a:latin typeface="Times New Roman" panose="02020603050405020304" charset="0"/>
                          <a:cs typeface="Times New Roman" panose="02020603050405020304" charset="0"/>
                        </a:rPr>
                        <a:t>FLOAT</a:t>
                      </a:r>
                    </a:p>
                  </a:txBody>
                  <a:tcPr/>
                </a:tc>
                <a:extLst>
                  <a:ext uri="{0D108BD9-81ED-4DB2-BD59-A6C34878D82A}">
                    <a16:rowId xmlns:a16="http://schemas.microsoft.com/office/drawing/2014/main" val="10003"/>
                  </a:ext>
                </a:extLst>
              </a:tr>
              <a:tr h="359743">
                <a:tc>
                  <a:txBody>
                    <a:bodyPr/>
                    <a:lstStyle/>
                    <a:p>
                      <a:pPr>
                        <a:buNone/>
                      </a:pPr>
                      <a:r>
                        <a:rPr lang="en-IN" altLang="en-US">
                          <a:latin typeface="Times New Roman" panose="02020603050405020304" charset="0"/>
                          <a:cs typeface="Times New Roman" panose="02020603050405020304" charset="0"/>
                        </a:rPr>
                        <a:t>HYPERTENSION</a:t>
                      </a:r>
                    </a:p>
                  </a:txBody>
                  <a:tcPr/>
                </a:tc>
                <a:tc>
                  <a:txBody>
                    <a:bodyPr/>
                    <a:lstStyle/>
                    <a:p>
                      <a:pPr>
                        <a:buNone/>
                      </a:pPr>
                      <a:r>
                        <a:rPr lang="en-IN" altLang="en-US" sz="1800" dirty="0">
                          <a:latin typeface="Times New Roman" panose="02020603050405020304" charset="0"/>
                          <a:cs typeface="Times New Roman" panose="02020603050405020304" charset="0"/>
                          <a:sym typeface="+mn-ea"/>
                        </a:rPr>
                        <a:t>CATEGORICAL : 1, 0</a:t>
                      </a:r>
                    </a:p>
                  </a:txBody>
                  <a:tcPr/>
                </a:tc>
                <a:extLst>
                  <a:ext uri="{0D108BD9-81ED-4DB2-BD59-A6C34878D82A}">
                    <a16:rowId xmlns:a16="http://schemas.microsoft.com/office/drawing/2014/main" val="10004"/>
                  </a:ext>
                </a:extLst>
              </a:tr>
              <a:tr h="359743">
                <a:tc>
                  <a:txBody>
                    <a:bodyPr/>
                    <a:lstStyle/>
                    <a:p>
                      <a:pPr>
                        <a:buNone/>
                      </a:pPr>
                      <a:r>
                        <a:rPr lang="en-IN" altLang="en-US">
                          <a:latin typeface="Times New Roman" panose="02020603050405020304" charset="0"/>
                          <a:cs typeface="Times New Roman" panose="02020603050405020304" charset="0"/>
                        </a:rPr>
                        <a:t>HEART_DISEASE</a:t>
                      </a:r>
                    </a:p>
                  </a:txBody>
                  <a:tcPr/>
                </a:tc>
                <a:tc>
                  <a:txBody>
                    <a:bodyPr/>
                    <a:lstStyle/>
                    <a:p>
                      <a:pPr>
                        <a:buNone/>
                      </a:pPr>
                      <a:r>
                        <a:rPr lang="en-IN" altLang="en-US" sz="1800" dirty="0">
                          <a:latin typeface="Times New Roman" panose="02020603050405020304" charset="0"/>
                          <a:cs typeface="Times New Roman" panose="02020603050405020304" charset="0"/>
                          <a:sym typeface="+mn-ea"/>
                        </a:rPr>
                        <a:t>CATEGORICAL : 1, 0</a:t>
                      </a:r>
                    </a:p>
                  </a:txBody>
                  <a:tcPr/>
                </a:tc>
                <a:extLst>
                  <a:ext uri="{0D108BD9-81ED-4DB2-BD59-A6C34878D82A}">
                    <a16:rowId xmlns:a16="http://schemas.microsoft.com/office/drawing/2014/main" val="10005"/>
                  </a:ext>
                </a:extLst>
              </a:tr>
              <a:tr h="359743">
                <a:tc>
                  <a:txBody>
                    <a:bodyPr/>
                    <a:lstStyle/>
                    <a:p>
                      <a:pPr>
                        <a:buNone/>
                      </a:pPr>
                      <a:r>
                        <a:rPr lang="en-IN" altLang="en-US">
                          <a:latin typeface="Times New Roman" panose="02020603050405020304" charset="0"/>
                          <a:cs typeface="Times New Roman" panose="02020603050405020304" charset="0"/>
                        </a:rPr>
                        <a:t>EVER_MARRIED</a:t>
                      </a:r>
                    </a:p>
                  </a:txBody>
                  <a:tcPr/>
                </a:tc>
                <a:tc>
                  <a:txBody>
                    <a:bodyPr/>
                    <a:lstStyle/>
                    <a:p>
                      <a:pPr>
                        <a:buNone/>
                      </a:pPr>
                      <a:r>
                        <a:rPr lang="en-IN" altLang="en-US" sz="1800" dirty="0">
                          <a:latin typeface="Times New Roman" panose="02020603050405020304" charset="0"/>
                          <a:cs typeface="Times New Roman" panose="02020603050405020304" charset="0"/>
                          <a:sym typeface="+mn-ea"/>
                        </a:rPr>
                        <a:t>CATEGORICAL : 1, 0</a:t>
                      </a:r>
                    </a:p>
                  </a:txBody>
                  <a:tcPr/>
                </a:tc>
                <a:extLst>
                  <a:ext uri="{0D108BD9-81ED-4DB2-BD59-A6C34878D82A}">
                    <a16:rowId xmlns:a16="http://schemas.microsoft.com/office/drawing/2014/main" val="10006"/>
                  </a:ext>
                </a:extLst>
              </a:tr>
              <a:tr h="629550">
                <a:tc>
                  <a:txBody>
                    <a:bodyPr/>
                    <a:lstStyle/>
                    <a:p>
                      <a:pPr>
                        <a:buNone/>
                      </a:pPr>
                      <a:r>
                        <a:rPr lang="en-IN" altLang="en-US" dirty="0">
                          <a:latin typeface="Times New Roman" panose="02020603050405020304" charset="0"/>
                          <a:cs typeface="Times New Roman" panose="02020603050405020304" charset="0"/>
                        </a:rPr>
                        <a:t>WORK_TYPE</a:t>
                      </a:r>
                    </a:p>
                  </a:txBody>
                  <a:tcPr/>
                </a:tc>
                <a:tc>
                  <a:txBody>
                    <a:bodyPr/>
                    <a:lstStyle/>
                    <a:p>
                      <a:pPr>
                        <a:buNone/>
                      </a:pPr>
                      <a:r>
                        <a:rPr lang="en-IN" altLang="en-US" sz="1800" dirty="0">
                          <a:latin typeface="Times New Roman" panose="02020603050405020304" charset="0"/>
                          <a:cs typeface="Times New Roman" panose="02020603050405020304" charset="0"/>
                          <a:sym typeface="+mn-ea"/>
                        </a:rPr>
                        <a:t>CATEGORICAL : Private, Self, Govt, Never_worked, children</a:t>
                      </a:r>
                    </a:p>
                  </a:txBody>
                  <a:tcPr/>
                </a:tc>
                <a:extLst>
                  <a:ext uri="{0D108BD9-81ED-4DB2-BD59-A6C34878D82A}">
                    <a16:rowId xmlns:a16="http://schemas.microsoft.com/office/drawing/2014/main" val="10007"/>
                  </a:ext>
                </a:extLst>
              </a:tr>
              <a:tr h="359743">
                <a:tc>
                  <a:txBody>
                    <a:bodyPr/>
                    <a:lstStyle/>
                    <a:p>
                      <a:pPr>
                        <a:buNone/>
                      </a:pPr>
                      <a:r>
                        <a:rPr lang="en-IN" altLang="en-US">
                          <a:latin typeface="Times New Roman" panose="02020603050405020304" charset="0"/>
                          <a:cs typeface="Times New Roman" panose="02020603050405020304" charset="0"/>
                        </a:rPr>
                        <a:t>RESIDENCE_TYPE</a:t>
                      </a:r>
                    </a:p>
                  </a:txBody>
                  <a:tcPr/>
                </a:tc>
                <a:tc>
                  <a:txBody>
                    <a:bodyPr/>
                    <a:lstStyle/>
                    <a:p>
                      <a:pPr>
                        <a:buNone/>
                      </a:pPr>
                      <a:r>
                        <a:rPr lang="en-IN" altLang="en-US" sz="1800" dirty="0">
                          <a:latin typeface="Times New Roman" panose="02020603050405020304" charset="0"/>
                          <a:cs typeface="Times New Roman" panose="02020603050405020304" charset="0"/>
                          <a:sym typeface="+mn-ea"/>
                        </a:rPr>
                        <a:t>CATEGORICAL : Urban, Rural</a:t>
                      </a:r>
                    </a:p>
                  </a:txBody>
                  <a:tcPr/>
                </a:tc>
                <a:extLst>
                  <a:ext uri="{0D108BD9-81ED-4DB2-BD59-A6C34878D82A}">
                    <a16:rowId xmlns:a16="http://schemas.microsoft.com/office/drawing/2014/main" val="10008"/>
                  </a:ext>
                </a:extLst>
              </a:tr>
              <a:tr h="359743">
                <a:tc>
                  <a:txBody>
                    <a:bodyPr/>
                    <a:lstStyle/>
                    <a:p>
                      <a:pPr>
                        <a:buNone/>
                      </a:pPr>
                      <a:r>
                        <a:rPr lang="en-IN" altLang="en-US">
                          <a:latin typeface="Times New Roman" panose="02020603050405020304" charset="0"/>
                          <a:cs typeface="Times New Roman" panose="02020603050405020304" charset="0"/>
                        </a:rPr>
                        <a:t>AVG_GLUCOSE_LEVEL</a:t>
                      </a:r>
                    </a:p>
                  </a:txBody>
                  <a:tcPr/>
                </a:tc>
                <a:tc>
                  <a:txBody>
                    <a:bodyPr/>
                    <a:lstStyle/>
                    <a:p>
                      <a:pPr>
                        <a:buNone/>
                      </a:pPr>
                      <a:r>
                        <a:rPr lang="en-IN" altLang="en-US" dirty="0">
                          <a:latin typeface="Times New Roman" panose="02020603050405020304" charset="0"/>
                          <a:cs typeface="Times New Roman" panose="02020603050405020304" charset="0"/>
                        </a:rPr>
                        <a:t>FLOAT</a:t>
                      </a:r>
                    </a:p>
                  </a:txBody>
                  <a:tcPr/>
                </a:tc>
                <a:extLst>
                  <a:ext uri="{0D108BD9-81ED-4DB2-BD59-A6C34878D82A}">
                    <a16:rowId xmlns:a16="http://schemas.microsoft.com/office/drawing/2014/main" val="10009"/>
                  </a:ext>
                </a:extLst>
              </a:tr>
              <a:tr h="359743">
                <a:tc>
                  <a:txBody>
                    <a:bodyPr/>
                    <a:lstStyle/>
                    <a:p>
                      <a:pPr>
                        <a:buNone/>
                      </a:pPr>
                      <a:r>
                        <a:rPr lang="en-IN" altLang="en-US">
                          <a:latin typeface="Times New Roman" panose="02020603050405020304" charset="0"/>
                          <a:cs typeface="Times New Roman" panose="02020603050405020304" charset="0"/>
                        </a:rPr>
                        <a:t>BMI</a:t>
                      </a:r>
                    </a:p>
                  </a:txBody>
                  <a:tcPr/>
                </a:tc>
                <a:tc>
                  <a:txBody>
                    <a:bodyPr/>
                    <a:lstStyle/>
                    <a:p>
                      <a:pPr>
                        <a:buNone/>
                      </a:pPr>
                      <a:r>
                        <a:rPr lang="en-IN" altLang="en-US" dirty="0">
                          <a:latin typeface="Times New Roman" panose="02020603050405020304" charset="0"/>
                          <a:cs typeface="Times New Roman" panose="02020603050405020304" charset="0"/>
                        </a:rPr>
                        <a:t>FLOAT</a:t>
                      </a:r>
                    </a:p>
                  </a:txBody>
                  <a:tcPr/>
                </a:tc>
                <a:extLst>
                  <a:ext uri="{0D108BD9-81ED-4DB2-BD59-A6C34878D82A}">
                    <a16:rowId xmlns:a16="http://schemas.microsoft.com/office/drawing/2014/main" val="10010"/>
                  </a:ext>
                </a:extLst>
              </a:tr>
              <a:tr h="629550">
                <a:tc>
                  <a:txBody>
                    <a:bodyPr/>
                    <a:lstStyle/>
                    <a:p>
                      <a:pPr>
                        <a:buNone/>
                      </a:pPr>
                      <a:r>
                        <a:rPr lang="en-IN" altLang="en-US">
                          <a:latin typeface="Times New Roman" panose="02020603050405020304" charset="0"/>
                          <a:cs typeface="Times New Roman" panose="02020603050405020304" charset="0"/>
                        </a:rPr>
                        <a:t>SMOKING_STATUS</a:t>
                      </a:r>
                    </a:p>
                  </a:txBody>
                  <a:tcPr/>
                </a:tc>
                <a:tc>
                  <a:txBody>
                    <a:bodyPr/>
                    <a:lstStyle/>
                    <a:p>
                      <a:pPr>
                        <a:buNone/>
                      </a:pPr>
                      <a:r>
                        <a:rPr lang="en-IN" altLang="en-US" dirty="0">
                          <a:latin typeface="Times New Roman" panose="02020603050405020304" charset="0"/>
                          <a:cs typeface="Times New Roman" panose="02020603050405020304" charset="0"/>
                        </a:rPr>
                        <a:t>CATEGORICAL : Never Smoked, Formerly Smoked, </a:t>
                      </a:r>
                      <a:r>
                        <a:rPr lang="en-IN" altLang="en-US" dirty="0" err="1">
                          <a:latin typeface="Times New Roman" panose="02020603050405020304" charset="0"/>
                          <a:cs typeface="Times New Roman" panose="02020603050405020304" charset="0"/>
                        </a:rPr>
                        <a:t>Smoking_unknown</a:t>
                      </a:r>
                      <a:endParaRPr lang="en-IN" altLang="en-US"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11"/>
                  </a:ext>
                </a:extLst>
              </a:tr>
              <a:tr h="359743">
                <a:tc>
                  <a:txBody>
                    <a:bodyPr/>
                    <a:lstStyle/>
                    <a:p>
                      <a:pPr>
                        <a:buNone/>
                      </a:pPr>
                      <a:r>
                        <a:rPr lang="en-IN" altLang="en-US">
                          <a:latin typeface="Times New Roman" panose="02020603050405020304" charset="0"/>
                          <a:cs typeface="Times New Roman" panose="02020603050405020304" charset="0"/>
                        </a:rPr>
                        <a:t>STROKE</a:t>
                      </a:r>
                    </a:p>
                  </a:txBody>
                  <a:tcPr/>
                </a:tc>
                <a:tc>
                  <a:txBody>
                    <a:bodyPr/>
                    <a:lstStyle/>
                    <a:p>
                      <a:pPr>
                        <a:buNone/>
                      </a:pPr>
                      <a:r>
                        <a:rPr lang="en-IN" altLang="en-US" sz="1800" dirty="0">
                          <a:latin typeface="Times New Roman" panose="02020603050405020304" charset="0"/>
                          <a:cs typeface="Times New Roman" panose="02020603050405020304" charset="0"/>
                          <a:sym typeface="+mn-ea"/>
                        </a:rPr>
                        <a:t>CATEGORICAL : 1, 0</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 y="116632"/>
            <a:ext cx="10058400" cy="1325563"/>
          </a:xfrm>
        </p:spPr>
        <p:txBody>
          <a:bodyPr/>
          <a:lstStyle/>
          <a:p>
            <a:r>
              <a:rPr lang="en-US" dirty="0"/>
              <a:t>EXPLORATORY DATA ANALYSIS</a:t>
            </a:r>
          </a:p>
        </p:txBody>
      </p:sp>
      <p:sp>
        <p:nvSpPr>
          <p:cNvPr id="3" name="Content Placeholder 2"/>
          <p:cNvSpPr>
            <a:spLocks noGrp="1"/>
          </p:cNvSpPr>
          <p:nvPr>
            <p:ph sz="half" idx="1"/>
          </p:nvPr>
        </p:nvSpPr>
        <p:spPr>
          <a:xfrm>
            <a:off x="-9908" y="1556792"/>
            <a:ext cx="11767356" cy="5040560"/>
          </a:xfrm>
        </p:spPr>
        <p:txBody>
          <a:bodyPr>
            <a:normAutofit/>
          </a:bodyPr>
          <a:lstStyle/>
          <a:p>
            <a:r>
              <a:rPr lang="en-US" sz="2200" dirty="0"/>
              <a:t>Exploratory Data Analysis refers to the critical process of performing initial investigations on data so as to discover patterns, to spot anomalies, to test hypothesis and to check assumptions with the help of summary statistics and graphical representations.</a:t>
            </a:r>
          </a:p>
          <a:p>
            <a:endParaRPr lang="en-US" sz="2600" dirty="0"/>
          </a:p>
        </p:txBody>
      </p:sp>
      <p:pic>
        <p:nvPicPr>
          <p:cNvPr id="7" name="Picture 6">
            <a:extLst>
              <a:ext uri="{FF2B5EF4-FFF2-40B4-BE49-F238E27FC236}">
                <a16:creationId xmlns:a16="http://schemas.microsoft.com/office/drawing/2014/main" id="{C06D7ACC-B5FF-1504-686D-E610A0E53088}"/>
              </a:ext>
            </a:extLst>
          </p:cNvPr>
          <p:cNvPicPr>
            <a:picLocks noChangeAspect="1"/>
          </p:cNvPicPr>
          <p:nvPr/>
        </p:nvPicPr>
        <p:blipFill>
          <a:blip r:embed="rId2"/>
          <a:stretch>
            <a:fillRect/>
          </a:stretch>
        </p:blipFill>
        <p:spPr>
          <a:xfrm>
            <a:off x="841046" y="2609891"/>
            <a:ext cx="4975271" cy="4221088"/>
          </a:xfrm>
          <a:prstGeom prst="rect">
            <a:avLst/>
          </a:prstGeom>
        </p:spPr>
      </p:pic>
      <p:pic>
        <p:nvPicPr>
          <p:cNvPr id="9" name="Picture 8">
            <a:extLst>
              <a:ext uri="{FF2B5EF4-FFF2-40B4-BE49-F238E27FC236}">
                <a16:creationId xmlns:a16="http://schemas.microsoft.com/office/drawing/2014/main" id="{ABEA018E-6F61-23D6-DD31-659E33B36301}"/>
              </a:ext>
            </a:extLst>
          </p:cNvPr>
          <p:cNvPicPr>
            <a:picLocks noChangeAspect="1"/>
          </p:cNvPicPr>
          <p:nvPr/>
        </p:nvPicPr>
        <p:blipFill>
          <a:blip r:embed="rId3"/>
          <a:stretch>
            <a:fillRect/>
          </a:stretch>
        </p:blipFill>
        <p:spPr>
          <a:xfrm>
            <a:off x="6375685" y="2609891"/>
            <a:ext cx="3809621" cy="4221088"/>
          </a:xfrm>
          <a:prstGeom prst="rect">
            <a:avLst/>
          </a:prstGeom>
        </p:spPr>
      </p:pic>
    </p:spTree>
    <p:extLst>
      <p:ext uri="{BB962C8B-B14F-4D97-AF65-F5344CB8AC3E}">
        <p14:creationId xmlns:p14="http://schemas.microsoft.com/office/powerpoint/2010/main" val="188889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A2E66E-20BF-E4EF-524C-A24BCCB9AE2B}"/>
              </a:ext>
            </a:extLst>
          </p:cNvPr>
          <p:cNvPicPr>
            <a:picLocks noChangeAspect="1"/>
          </p:cNvPicPr>
          <p:nvPr/>
        </p:nvPicPr>
        <p:blipFill>
          <a:blip r:embed="rId2"/>
          <a:stretch>
            <a:fillRect/>
          </a:stretch>
        </p:blipFill>
        <p:spPr>
          <a:xfrm>
            <a:off x="767408" y="188641"/>
            <a:ext cx="4824536" cy="3359242"/>
          </a:xfrm>
          <a:prstGeom prst="rect">
            <a:avLst/>
          </a:prstGeom>
        </p:spPr>
      </p:pic>
      <p:pic>
        <p:nvPicPr>
          <p:cNvPr id="5" name="Picture 4">
            <a:extLst>
              <a:ext uri="{FF2B5EF4-FFF2-40B4-BE49-F238E27FC236}">
                <a16:creationId xmlns:a16="http://schemas.microsoft.com/office/drawing/2014/main" id="{5CEE3E75-29C7-0B3E-E37B-7B2C75019DCD}"/>
              </a:ext>
            </a:extLst>
          </p:cNvPr>
          <p:cNvPicPr>
            <a:picLocks noChangeAspect="1"/>
          </p:cNvPicPr>
          <p:nvPr/>
        </p:nvPicPr>
        <p:blipFill>
          <a:blip r:embed="rId3"/>
          <a:stretch>
            <a:fillRect/>
          </a:stretch>
        </p:blipFill>
        <p:spPr>
          <a:xfrm>
            <a:off x="7766203" y="189349"/>
            <a:ext cx="3428345" cy="4320480"/>
          </a:xfrm>
          <a:prstGeom prst="rect">
            <a:avLst/>
          </a:prstGeom>
        </p:spPr>
      </p:pic>
      <p:pic>
        <p:nvPicPr>
          <p:cNvPr id="7" name="Picture 6">
            <a:extLst>
              <a:ext uri="{FF2B5EF4-FFF2-40B4-BE49-F238E27FC236}">
                <a16:creationId xmlns:a16="http://schemas.microsoft.com/office/drawing/2014/main" id="{E8D7B306-F35F-34CD-0587-872E5409A0E2}"/>
              </a:ext>
            </a:extLst>
          </p:cNvPr>
          <p:cNvPicPr>
            <a:picLocks noChangeAspect="1"/>
          </p:cNvPicPr>
          <p:nvPr/>
        </p:nvPicPr>
        <p:blipFill>
          <a:blip r:embed="rId4"/>
          <a:stretch>
            <a:fillRect/>
          </a:stretch>
        </p:blipFill>
        <p:spPr>
          <a:xfrm>
            <a:off x="2535606" y="3645024"/>
            <a:ext cx="4928546" cy="3024335"/>
          </a:xfrm>
          <a:prstGeom prst="rect">
            <a:avLst/>
          </a:prstGeom>
        </p:spPr>
      </p:pic>
    </p:spTree>
    <p:extLst>
      <p:ext uri="{BB962C8B-B14F-4D97-AF65-F5344CB8AC3E}">
        <p14:creationId xmlns:p14="http://schemas.microsoft.com/office/powerpoint/2010/main" val="10018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792</TotalTime>
  <Words>2445</Words>
  <Application>Microsoft Office PowerPoint</Application>
  <PresentationFormat>Widescreen</PresentationFormat>
  <Paragraphs>216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Franklin Gothic Medium</vt:lpstr>
      <vt:lpstr>Times New Roman</vt:lpstr>
      <vt:lpstr>Wingdings</vt:lpstr>
      <vt:lpstr>Medical Design 16x9</vt:lpstr>
      <vt:lpstr>Heart Stroke Prediction</vt:lpstr>
      <vt:lpstr>PROJECT OVERVIEW</vt:lpstr>
      <vt:lpstr>PROBLEM DEFINITION</vt:lpstr>
      <vt:lpstr>OBJECTIVE</vt:lpstr>
      <vt:lpstr>BACKGROUND</vt:lpstr>
      <vt:lpstr>DATA SELECTION</vt:lpstr>
      <vt:lpstr>DATASET DESCRIPTION</vt:lpstr>
      <vt:lpstr>EXPLORATORY DATA ANALYSIS</vt:lpstr>
      <vt:lpstr>PowerPoint Presentation</vt:lpstr>
      <vt:lpstr>PowerPoint Presentation</vt:lpstr>
      <vt:lpstr>DATA VISUALIZATION</vt:lpstr>
      <vt:lpstr>PowerPoint Presentation</vt:lpstr>
      <vt:lpstr>PowerPoint Presentation</vt:lpstr>
      <vt:lpstr>PowerPoint Presentation</vt:lpstr>
      <vt:lpstr>PowerPoint Presentation</vt:lpstr>
      <vt:lpstr>PowerPoint Presentation</vt:lpstr>
      <vt:lpstr>FEATURE ENGINEERING</vt:lpstr>
      <vt:lpstr>FEATURE ENGINEERING</vt:lpstr>
      <vt:lpstr>FEATURE ENGINEERING</vt:lpstr>
      <vt:lpstr>FEATURE ENGINEERING</vt:lpstr>
      <vt:lpstr>MODELS IMPLEMENTATION</vt:lpstr>
      <vt:lpstr>MODELS IMPLEMENTATION</vt:lpstr>
      <vt:lpstr>MODELS IMPLEMENTATION</vt:lpstr>
      <vt:lpstr>MODELS IMPLEMENTATION</vt:lpstr>
      <vt:lpstr>MODELS IMPLEMENTATION</vt:lpstr>
      <vt:lpstr>MODELS IMPLEMENTATION</vt:lpstr>
      <vt:lpstr>MODELS IMPLEMENTATION</vt:lpstr>
      <vt:lpstr>MODELS IMPLEMENTATION</vt:lpstr>
      <vt:lpstr>MODELS IMPLEMENTATION</vt:lpstr>
      <vt:lpstr>MODELS IMPLEMENTATION</vt:lpstr>
      <vt:lpstr>MODELS IMPLEMENTATION</vt:lpstr>
      <vt:lpstr>MODELS IMPLEMENTATION</vt:lpstr>
      <vt:lpstr>MODELS IMPLEMENTATION</vt:lpstr>
      <vt:lpstr>MODELS IMPLEMENTATION</vt:lpstr>
      <vt:lpstr>FINAL COMPARISON CHART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Stroke Prediction</dc:title>
  <dc:creator>HarshaVardhan Tadikonda</dc:creator>
  <cp:lastModifiedBy>HarshaVardhan Tadikonda</cp:lastModifiedBy>
  <cp:revision>154</cp:revision>
  <dcterms:created xsi:type="dcterms:W3CDTF">2023-01-08T05:35:20Z</dcterms:created>
  <dcterms:modified xsi:type="dcterms:W3CDTF">2023-01-08T18:54:46Z</dcterms:modified>
</cp:coreProperties>
</file>